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2" r:id="rId3"/>
    <p:sldId id="341" r:id="rId4"/>
    <p:sldId id="342" r:id="rId5"/>
    <p:sldId id="343" r:id="rId6"/>
    <p:sldId id="353" r:id="rId7"/>
    <p:sldId id="344" r:id="rId8"/>
    <p:sldId id="345" r:id="rId9"/>
    <p:sldId id="346" r:id="rId10"/>
    <p:sldId id="347" r:id="rId11"/>
    <p:sldId id="348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9" r:id="rId31"/>
    <p:sldId id="280" r:id="rId32"/>
    <p:sldId id="281" r:id="rId33"/>
    <p:sldId id="354" r:id="rId34"/>
    <p:sldId id="283" r:id="rId35"/>
    <p:sldId id="284" r:id="rId36"/>
    <p:sldId id="285" r:id="rId37"/>
    <p:sldId id="287" r:id="rId38"/>
    <p:sldId id="288" r:id="rId39"/>
    <p:sldId id="286" r:id="rId40"/>
    <p:sldId id="355" r:id="rId41"/>
    <p:sldId id="289" r:id="rId42"/>
    <p:sldId id="359" r:id="rId43"/>
    <p:sldId id="290" r:id="rId44"/>
    <p:sldId id="291" r:id="rId45"/>
    <p:sldId id="337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38" r:id="rId56"/>
    <p:sldId id="303" r:id="rId57"/>
    <p:sldId id="304" r:id="rId58"/>
    <p:sldId id="305" r:id="rId59"/>
    <p:sldId id="306" r:id="rId60"/>
    <p:sldId id="360" r:id="rId61"/>
    <p:sldId id="307" r:id="rId62"/>
    <p:sldId id="308" r:id="rId63"/>
    <p:sldId id="309" r:id="rId64"/>
    <p:sldId id="357" r:id="rId65"/>
    <p:sldId id="315" r:id="rId66"/>
    <p:sldId id="317" r:id="rId67"/>
    <p:sldId id="318" r:id="rId68"/>
    <p:sldId id="319" r:id="rId69"/>
    <p:sldId id="320" r:id="rId70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8" autoAdjust="0"/>
    <p:restoredTop sz="94702"/>
  </p:normalViewPr>
  <p:slideViewPr>
    <p:cSldViewPr>
      <p:cViewPr varScale="1">
        <p:scale>
          <a:sx n="95" d="100"/>
          <a:sy n="95" d="100"/>
        </p:scale>
        <p:origin x="192" y="2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857" y="223996"/>
            <a:ext cx="61742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0988" y="305205"/>
            <a:ext cx="680202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8647"/>
            <a:ext cx="5860415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file:////var/folders/1_/tr5lx3bx0ws2xyrtd1wnktq0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710.png"/><Relationship Id="rId6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10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26.png"/><Relationship Id="rId6" Type="http://schemas.openxmlformats.org/officeDocument/2006/relationships/image" Target="../media/image130.png"/><Relationship Id="rId7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50.png"/><Relationship Id="rId5" Type="http://schemas.openxmlformats.org/officeDocument/2006/relationships/image" Target="../media/image11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file:////var/folders/1_/tr5lx3bx0ws2xyrtd1wnktq00000gn/T/com.microsoft.Powerpoint/converted_emf.em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file:////var/folders/1_/tr5lx3bx0ws2xyrtd1wnktq00000gn/T/com.microsoft.Powerpoint/converted_emf.emf" TargetMode="Externa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63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990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15.png"/><Relationship Id="rId13" Type="http://schemas.openxmlformats.org/officeDocument/2006/relationships/image" Target="../media/image65.png"/><Relationship Id="rId14" Type="http://schemas.openxmlformats.org/officeDocument/2006/relationships/image" Target="../media/image21.png"/><Relationship Id="rId15" Type="http://schemas.openxmlformats.org/officeDocument/2006/relationships/image" Target="../media/image13.png"/><Relationship Id="rId16" Type="http://schemas.openxmlformats.org/officeDocument/2006/relationships/image" Target="../media/image16.png"/><Relationship Id="rId17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7.png"/><Relationship Id="rId9" Type="http://schemas.openxmlformats.org/officeDocument/2006/relationships/image" Target="../media/image18.png"/><Relationship Id="rId10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890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4" Type="http://schemas.openxmlformats.org/officeDocument/2006/relationships/image" Target="../media/image1090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1120.png"/><Relationship Id="rId17" Type="http://schemas.openxmlformats.org/officeDocument/2006/relationships/image" Target="../media/image1130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file:////var/folders/1_/tr5lx3bx0ws2xyrtd1wnktq00000gn/T/com.microsoft.Powerpoint/converted_emf.emf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9.png"/><Relationship Id="rId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file:////var/folders/1_/tr5lx3bx0ws2xyrtd1wnktq00000gn/T/com.microsoft.Powerpoint/converted_emf.emf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217.jpg"/><Relationship Id="rId102" Type="http://schemas.openxmlformats.org/officeDocument/2006/relationships/image" Target="../media/image218.jpg"/><Relationship Id="rId103" Type="http://schemas.openxmlformats.org/officeDocument/2006/relationships/image" Target="../media/image219.jpg"/><Relationship Id="rId104" Type="http://schemas.openxmlformats.org/officeDocument/2006/relationships/image" Target="../media/image220.jpg"/><Relationship Id="rId105" Type="http://schemas.openxmlformats.org/officeDocument/2006/relationships/image" Target="../media/image221.jpg"/><Relationship Id="rId106" Type="http://schemas.openxmlformats.org/officeDocument/2006/relationships/image" Target="../media/image222.jpg"/><Relationship Id="rId107" Type="http://schemas.openxmlformats.org/officeDocument/2006/relationships/image" Target="../media/image2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jpg"/><Relationship Id="rId4" Type="http://schemas.openxmlformats.org/officeDocument/2006/relationships/image" Target="../media/image106.jpg"/><Relationship Id="rId5" Type="http://schemas.openxmlformats.org/officeDocument/2006/relationships/image" Target="../media/image107.jpg"/><Relationship Id="rId6" Type="http://schemas.openxmlformats.org/officeDocument/2006/relationships/image" Target="../media/image108.jpg"/><Relationship Id="rId7" Type="http://schemas.openxmlformats.org/officeDocument/2006/relationships/image" Target="../media/image109.jpg"/><Relationship Id="rId8" Type="http://schemas.openxmlformats.org/officeDocument/2006/relationships/image" Target="../media/image110.jpg"/><Relationship Id="rId9" Type="http://schemas.openxmlformats.org/officeDocument/2006/relationships/image" Target="../media/image111.jpg"/><Relationship Id="rId108" Type="http://schemas.openxmlformats.org/officeDocument/2006/relationships/image" Target="../media/image224.jpg"/><Relationship Id="rId109" Type="http://schemas.openxmlformats.org/officeDocument/2006/relationships/image" Target="../media/image225.jpg"/><Relationship Id="rId10" Type="http://schemas.openxmlformats.org/officeDocument/2006/relationships/image" Target="../media/image125.png"/><Relationship Id="rId11" Type="http://schemas.openxmlformats.org/officeDocument/2006/relationships/image" Target="../media/image126.jpg"/><Relationship Id="rId12" Type="http://schemas.openxmlformats.org/officeDocument/2006/relationships/image" Target="../media/image127.jpg"/><Relationship Id="rId13" Type="http://schemas.openxmlformats.org/officeDocument/2006/relationships/image" Target="../media/image128.jpg"/><Relationship Id="rId14" Type="http://schemas.openxmlformats.org/officeDocument/2006/relationships/image" Target="../media/image129.png"/><Relationship Id="rId15" Type="http://schemas.openxmlformats.org/officeDocument/2006/relationships/image" Target="../media/image130.jpg"/><Relationship Id="rId16" Type="http://schemas.openxmlformats.org/officeDocument/2006/relationships/image" Target="../media/image131.jpg"/><Relationship Id="rId17" Type="http://schemas.openxmlformats.org/officeDocument/2006/relationships/image" Target="../media/image132.jpg"/><Relationship Id="rId18" Type="http://schemas.openxmlformats.org/officeDocument/2006/relationships/image" Target="../media/image134.png"/><Relationship Id="rId19" Type="http://schemas.openxmlformats.org/officeDocument/2006/relationships/image" Target="../media/image135.jpg"/><Relationship Id="rId30" Type="http://schemas.openxmlformats.org/officeDocument/2006/relationships/image" Target="../media/image146.jpg"/><Relationship Id="rId31" Type="http://schemas.openxmlformats.org/officeDocument/2006/relationships/image" Target="../media/image147.jpg"/><Relationship Id="rId32" Type="http://schemas.openxmlformats.org/officeDocument/2006/relationships/image" Target="../media/image148.jpg"/><Relationship Id="rId33" Type="http://schemas.openxmlformats.org/officeDocument/2006/relationships/image" Target="../media/image149.jpg"/><Relationship Id="rId34" Type="http://schemas.openxmlformats.org/officeDocument/2006/relationships/image" Target="../media/image150.jpg"/><Relationship Id="rId35" Type="http://schemas.openxmlformats.org/officeDocument/2006/relationships/image" Target="../media/image151.jpg"/><Relationship Id="rId36" Type="http://schemas.openxmlformats.org/officeDocument/2006/relationships/image" Target="../media/image152.jpg"/><Relationship Id="rId37" Type="http://schemas.openxmlformats.org/officeDocument/2006/relationships/image" Target="../media/image153.jpg"/><Relationship Id="rId38" Type="http://schemas.openxmlformats.org/officeDocument/2006/relationships/image" Target="../media/image154.jpg"/><Relationship Id="rId39" Type="http://schemas.openxmlformats.org/officeDocument/2006/relationships/image" Target="../media/image155.jpg"/><Relationship Id="rId50" Type="http://schemas.openxmlformats.org/officeDocument/2006/relationships/image" Target="../media/image166.jpg"/><Relationship Id="rId51" Type="http://schemas.openxmlformats.org/officeDocument/2006/relationships/image" Target="../media/image167.jpg"/><Relationship Id="rId52" Type="http://schemas.openxmlformats.org/officeDocument/2006/relationships/image" Target="../media/image168.jpg"/><Relationship Id="rId53" Type="http://schemas.openxmlformats.org/officeDocument/2006/relationships/image" Target="../media/image169.jpg"/><Relationship Id="rId54" Type="http://schemas.openxmlformats.org/officeDocument/2006/relationships/image" Target="../media/image170.jpg"/><Relationship Id="rId55" Type="http://schemas.openxmlformats.org/officeDocument/2006/relationships/image" Target="../media/image171.jpg"/><Relationship Id="rId56" Type="http://schemas.openxmlformats.org/officeDocument/2006/relationships/image" Target="../media/image172.jpg"/><Relationship Id="rId57" Type="http://schemas.openxmlformats.org/officeDocument/2006/relationships/image" Target="../media/image173.jpg"/><Relationship Id="rId58" Type="http://schemas.openxmlformats.org/officeDocument/2006/relationships/image" Target="../media/image174.jpg"/><Relationship Id="rId59" Type="http://schemas.openxmlformats.org/officeDocument/2006/relationships/image" Target="../media/image175.jpg"/><Relationship Id="rId70" Type="http://schemas.openxmlformats.org/officeDocument/2006/relationships/image" Target="../media/image186.jpg"/><Relationship Id="rId71" Type="http://schemas.openxmlformats.org/officeDocument/2006/relationships/image" Target="../media/image187.png"/><Relationship Id="rId72" Type="http://schemas.openxmlformats.org/officeDocument/2006/relationships/image" Target="../media/image188.png"/><Relationship Id="rId73" Type="http://schemas.openxmlformats.org/officeDocument/2006/relationships/image" Target="../media/image189.jpg"/><Relationship Id="rId74" Type="http://schemas.openxmlformats.org/officeDocument/2006/relationships/image" Target="../media/image190.jpg"/><Relationship Id="rId75" Type="http://schemas.openxmlformats.org/officeDocument/2006/relationships/image" Target="../media/image191.jpg"/><Relationship Id="rId76" Type="http://schemas.openxmlformats.org/officeDocument/2006/relationships/image" Target="../media/image192.jpg"/><Relationship Id="rId77" Type="http://schemas.openxmlformats.org/officeDocument/2006/relationships/image" Target="../media/image193.jpg"/><Relationship Id="rId78" Type="http://schemas.openxmlformats.org/officeDocument/2006/relationships/image" Target="../media/image194.jpg"/><Relationship Id="rId79" Type="http://schemas.openxmlformats.org/officeDocument/2006/relationships/image" Target="../media/image195.jpg"/><Relationship Id="rId110" Type="http://schemas.openxmlformats.org/officeDocument/2006/relationships/image" Target="../media/image226.jpg"/><Relationship Id="rId90" Type="http://schemas.openxmlformats.org/officeDocument/2006/relationships/image" Target="../media/image206.jpg"/><Relationship Id="rId91" Type="http://schemas.openxmlformats.org/officeDocument/2006/relationships/image" Target="../media/image207.jpg"/><Relationship Id="rId92" Type="http://schemas.openxmlformats.org/officeDocument/2006/relationships/image" Target="../media/image208.jpg"/><Relationship Id="rId93" Type="http://schemas.openxmlformats.org/officeDocument/2006/relationships/image" Target="../media/image209.jpg"/><Relationship Id="rId94" Type="http://schemas.openxmlformats.org/officeDocument/2006/relationships/image" Target="../media/image210.jpg"/><Relationship Id="rId95" Type="http://schemas.openxmlformats.org/officeDocument/2006/relationships/image" Target="../media/image211.jpg"/><Relationship Id="rId96" Type="http://schemas.openxmlformats.org/officeDocument/2006/relationships/image" Target="../media/image212.png"/><Relationship Id="rId97" Type="http://schemas.openxmlformats.org/officeDocument/2006/relationships/image" Target="../media/image213.jpg"/><Relationship Id="rId98" Type="http://schemas.openxmlformats.org/officeDocument/2006/relationships/image" Target="../media/image214.jpg"/><Relationship Id="rId99" Type="http://schemas.openxmlformats.org/officeDocument/2006/relationships/image" Target="../media/image215.jpg"/><Relationship Id="rId111" Type="http://schemas.openxmlformats.org/officeDocument/2006/relationships/image" Target="../media/image227.jpg"/><Relationship Id="rId112" Type="http://schemas.openxmlformats.org/officeDocument/2006/relationships/image" Target="../media/image228.png"/><Relationship Id="rId20" Type="http://schemas.openxmlformats.org/officeDocument/2006/relationships/image" Target="../media/image136.jpg"/><Relationship Id="rId21" Type="http://schemas.openxmlformats.org/officeDocument/2006/relationships/image" Target="../media/image137.jpg"/><Relationship Id="rId22" Type="http://schemas.openxmlformats.org/officeDocument/2006/relationships/image" Target="../media/image138.jpg"/><Relationship Id="rId23" Type="http://schemas.openxmlformats.org/officeDocument/2006/relationships/image" Target="../media/image139.jpg"/><Relationship Id="rId24" Type="http://schemas.openxmlformats.org/officeDocument/2006/relationships/image" Target="../media/image140.jpg"/><Relationship Id="rId25" Type="http://schemas.openxmlformats.org/officeDocument/2006/relationships/image" Target="../media/image141.jpg"/><Relationship Id="rId26" Type="http://schemas.openxmlformats.org/officeDocument/2006/relationships/image" Target="../media/image142.jpg"/><Relationship Id="rId27" Type="http://schemas.openxmlformats.org/officeDocument/2006/relationships/image" Target="../media/image143.jpg"/><Relationship Id="rId28" Type="http://schemas.openxmlformats.org/officeDocument/2006/relationships/image" Target="../media/image144.jpg"/><Relationship Id="rId29" Type="http://schemas.openxmlformats.org/officeDocument/2006/relationships/image" Target="../media/image145.jpg"/><Relationship Id="rId40" Type="http://schemas.openxmlformats.org/officeDocument/2006/relationships/image" Target="../media/image156.jpg"/><Relationship Id="rId41" Type="http://schemas.openxmlformats.org/officeDocument/2006/relationships/image" Target="../media/image157.jpg"/><Relationship Id="rId42" Type="http://schemas.openxmlformats.org/officeDocument/2006/relationships/image" Target="../media/image158.jpg"/><Relationship Id="rId43" Type="http://schemas.openxmlformats.org/officeDocument/2006/relationships/image" Target="../media/image159.jpg"/><Relationship Id="rId44" Type="http://schemas.openxmlformats.org/officeDocument/2006/relationships/image" Target="../media/image160.jpg"/><Relationship Id="rId45" Type="http://schemas.openxmlformats.org/officeDocument/2006/relationships/image" Target="../media/image161.jpg"/><Relationship Id="rId46" Type="http://schemas.openxmlformats.org/officeDocument/2006/relationships/image" Target="../media/image162.jpg"/><Relationship Id="rId47" Type="http://schemas.openxmlformats.org/officeDocument/2006/relationships/image" Target="../media/image163.jpg"/><Relationship Id="rId48" Type="http://schemas.openxmlformats.org/officeDocument/2006/relationships/image" Target="../media/image164.jpg"/><Relationship Id="rId49" Type="http://schemas.openxmlformats.org/officeDocument/2006/relationships/image" Target="../media/image165.jpg"/><Relationship Id="rId60" Type="http://schemas.openxmlformats.org/officeDocument/2006/relationships/image" Target="../media/image176.jpg"/><Relationship Id="rId61" Type="http://schemas.openxmlformats.org/officeDocument/2006/relationships/image" Target="../media/image177.jpg"/><Relationship Id="rId62" Type="http://schemas.openxmlformats.org/officeDocument/2006/relationships/image" Target="../media/image178.jpg"/><Relationship Id="rId63" Type="http://schemas.openxmlformats.org/officeDocument/2006/relationships/image" Target="../media/image179.jpg"/><Relationship Id="rId64" Type="http://schemas.openxmlformats.org/officeDocument/2006/relationships/image" Target="../media/image180.jpg"/><Relationship Id="rId65" Type="http://schemas.openxmlformats.org/officeDocument/2006/relationships/image" Target="../media/image181.jpg"/><Relationship Id="rId66" Type="http://schemas.openxmlformats.org/officeDocument/2006/relationships/image" Target="../media/image182.jpg"/><Relationship Id="rId67" Type="http://schemas.openxmlformats.org/officeDocument/2006/relationships/image" Target="../media/image183.jpg"/><Relationship Id="rId68" Type="http://schemas.openxmlformats.org/officeDocument/2006/relationships/image" Target="../media/image184.jpg"/><Relationship Id="rId69" Type="http://schemas.openxmlformats.org/officeDocument/2006/relationships/image" Target="../media/image185.jpg"/><Relationship Id="rId100" Type="http://schemas.openxmlformats.org/officeDocument/2006/relationships/image" Target="../media/image216.jpg"/><Relationship Id="rId80" Type="http://schemas.openxmlformats.org/officeDocument/2006/relationships/image" Target="../media/image196.jpg"/><Relationship Id="rId81" Type="http://schemas.openxmlformats.org/officeDocument/2006/relationships/image" Target="../media/image197.jpg"/><Relationship Id="rId82" Type="http://schemas.openxmlformats.org/officeDocument/2006/relationships/image" Target="../media/image198.jpg"/><Relationship Id="rId83" Type="http://schemas.openxmlformats.org/officeDocument/2006/relationships/image" Target="../media/image199.jpg"/><Relationship Id="rId84" Type="http://schemas.openxmlformats.org/officeDocument/2006/relationships/image" Target="../media/image200.jpg"/><Relationship Id="rId85" Type="http://schemas.openxmlformats.org/officeDocument/2006/relationships/image" Target="../media/image201.jpg"/><Relationship Id="rId86" Type="http://schemas.openxmlformats.org/officeDocument/2006/relationships/image" Target="../media/image202.jpg"/><Relationship Id="rId87" Type="http://schemas.openxmlformats.org/officeDocument/2006/relationships/image" Target="../media/image203.png"/><Relationship Id="rId88" Type="http://schemas.openxmlformats.org/officeDocument/2006/relationships/image" Target="../media/image204.jpg"/><Relationship Id="rId89" Type="http://schemas.openxmlformats.org/officeDocument/2006/relationships/image" Target="../media/image20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4" Type="http://schemas.openxmlformats.org/officeDocument/2006/relationships/image" Target="../media/image23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4" Type="http://schemas.openxmlformats.org/officeDocument/2006/relationships/image" Target="../media/image1060.png"/><Relationship Id="rId5" Type="http://schemas.openxmlformats.org/officeDocument/2006/relationships/image" Target="../media/image1070.png"/><Relationship Id="rId6" Type="http://schemas.openxmlformats.org/officeDocument/2006/relationships/image" Target="../media/image1080.png"/><Relationship Id="rId7" Type="http://schemas.openxmlformats.org/officeDocument/2006/relationships/image" Target="../media/image1090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SimHei" charset="-122"/>
                <a:ea typeface="SimHei" charset="-122"/>
                <a:cs typeface="SimHei" charset="-122"/>
              </a:rPr>
              <a:t>Lecture</a:t>
            </a:r>
            <a:r>
              <a:rPr sz="4800" spc="-8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sz="4800" dirty="0">
                <a:latin typeface="SimHei" charset="-122"/>
                <a:ea typeface="SimHei" charset="-122"/>
                <a:cs typeface="SimHei" charset="-122"/>
              </a:rPr>
              <a:t>6</a:t>
            </a:r>
            <a:endParaRPr sz="48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708406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SimHei" charset="-122"/>
                <a:ea typeface="SimHei" charset="-122"/>
                <a:cs typeface="SimHei" charset="-122"/>
              </a:rPr>
              <a:t>多视图</a:t>
            </a:r>
            <a:r>
              <a:rPr lang="zh-CN" altLang="en-US" sz="4800" spc="-10" dirty="0" smtClean="0">
                <a:latin typeface="SimHei" charset="-122"/>
                <a:ea typeface="SimHei" charset="-122"/>
                <a:cs typeface="SimHei" charset="-122"/>
              </a:rPr>
              <a:t>几何</a:t>
            </a:r>
            <a:endParaRPr sz="4800" spc="-10" dirty="0">
              <a:latin typeface="SimHei" charset="-122"/>
              <a:ea typeface="SimHei" charset="-122"/>
              <a:cs typeface="SimHei" charset="-122"/>
            </a:endParaRPr>
          </a:p>
          <a:p>
            <a:pPr marL="450850" indent="-285750">
              <a:lnSpc>
                <a:spcPct val="200000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结构</a:t>
            </a:r>
            <a:r>
              <a:rPr lang="zh-CN" altLang="en-US" sz="2400" spc="-1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问题</a:t>
            </a:r>
            <a:endParaRPr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450850" indent="-285750">
              <a:lnSpc>
                <a:spcPct val="200000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仿射</a:t>
            </a: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结构</a:t>
            </a:r>
            <a:endParaRPr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透视</a:t>
            </a:r>
            <a:r>
              <a:rPr lang="zh-CN" altLang="en-US" sz="2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结构</a:t>
            </a:r>
            <a:endParaRPr lang="en-US" altLang="zh-CN" sz="2400" dirty="0" smtClean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1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80" y="270139"/>
            <a:ext cx="76352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z="3200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87120"/>
            <a:ext cx="68173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个图像，可以写出：</a:t>
            </a:r>
            <a:endParaRPr lang="zh-CN" altLang="en-US" sz="2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906395"/>
            <a:ext cx="7564120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问题：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spc="175" dirty="0" err="1">
                <a:latin typeface="Arial"/>
                <a:cs typeface="Arial"/>
              </a:rPr>
              <a:t>x</a:t>
            </a:r>
            <a:r>
              <a:rPr lang="en-US" altLang="zh-CN" sz="2400" spc="262" baseline="-19097" dirty="0" err="1">
                <a:latin typeface="Arial Unicode MS"/>
                <a:cs typeface="Arial Unicode MS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sz="2400" spc="-25" dirty="0">
                <a:latin typeface="Arial Unicode MS"/>
                <a:cs typeface="Arial Unicode MS"/>
              </a:rPr>
              <a:t> </a:t>
            </a:r>
            <a:r>
              <a:rPr sz="2400" spc="-105" dirty="0">
                <a:latin typeface="Arial Unicode MS"/>
                <a:cs typeface="Arial Unicode MS"/>
              </a:rPr>
              <a:t>m</a:t>
            </a:r>
            <a:r>
              <a:rPr lang="en-US" sz="2400" spc="-105" dirty="0">
                <a:latin typeface="Arial Unicode MS"/>
                <a:cs typeface="Arial Unicode MS"/>
              </a:rPr>
              <a:t>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A</a:t>
            </a:r>
            <a:r>
              <a:rPr sz="2400" spc="135" baseline="-19097" dirty="0">
                <a:latin typeface="Arial Unicode MS"/>
                <a:cs typeface="Arial Unicode MS"/>
              </a:rPr>
              <a:t>i</a:t>
            </a:r>
            <a:r>
              <a:rPr lang="en-US" sz="2400" spc="135" baseline="-19097" dirty="0">
                <a:latin typeface="Arial Unicode MS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,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lang="zh-CN" altLang="en-US" sz="2400" spc="-105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b</a:t>
            </a:r>
            <a:r>
              <a:rPr sz="2400" spc="97" baseline="-19097" dirty="0">
                <a:latin typeface="Arial Unicode MS"/>
                <a:cs typeface="Arial Unicode MS"/>
              </a:rPr>
              <a:t>i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b="1" spc="175" dirty="0" err="1">
                <a:latin typeface="Arial"/>
                <a:cs typeface="Arial"/>
              </a:rPr>
              <a:t>X</a:t>
            </a:r>
            <a:r>
              <a:rPr sz="2400" spc="262" baseline="-19097" dirty="0" err="1">
                <a:latin typeface="Arial Unicode MS"/>
                <a:cs typeface="Arial Unicode MS"/>
              </a:rPr>
              <a:t>j</a:t>
            </a:r>
            <a:endParaRPr sz="2400" dirty="0">
              <a:latin typeface="Arial Unicode MS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有多少方程和多少未知参数？</a:t>
            </a:r>
            <a:endParaRPr lang="en-US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</a:t>
            </a:r>
            <a:r>
              <a:rPr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</a:t>
            </a: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8m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+</a:t>
            </a:r>
            <a:r>
              <a:rPr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8300" y="18923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0900" y="18923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1291" y="1789994"/>
            <a:ext cx="1777364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30" dirty="0">
                <a:latin typeface="Times New Roman"/>
                <a:cs typeface="Times New Roman"/>
              </a:rPr>
              <a:t>x</a:t>
            </a:r>
            <a:r>
              <a:rPr sz="2100" i="1" spc="44" baseline="-23809" dirty="0">
                <a:latin typeface="Times New Roman"/>
                <a:cs typeface="Times New Roman"/>
              </a:rPr>
              <a:t>ij</a:t>
            </a:r>
            <a:r>
              <a:rPr sz="2100" i="1" spc="97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b="1" spc="55" dirty="0">
                <a:latin typeface="Times New Roman"/>
                <a:cs typeface="Times New Roman"/>
              </a:rPr>
              <a:t>A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r>
              <a:rPr sz="2450" b="1" spc="55" dirty="0">
                <a:latin typeface="Times New Roman"/>
                <a:cs typeface="Times New Roman"/>
              </a:rPr>
              <a:t>X</a:t>
            </a:r>
            <a:r>
              <a:rPr sz="2450" b="1" spc="-320" dirty="0">
                <a:latin typeface="Times New Roman"/>
                <a:cs typeface="Times New Roman"/>
              </a:rPr>
              <a:t> </a:t>
            </a:r>
            <a:r>
              <a:rPr sz="2100" i="1" spc="0" baseline="-23809" dirty="0">
                <a:latin typeface="Times New Roman"/>
                <a:cs typeface="Times New Roman"/>
              </a:rPr>
              <a:t>j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b="1" spc="25" dirty="0">
                <a:latin typeface="Times New Roman"/>
                <a:cs typeface="Times New Roman"/>
              </a:rPr>
              <a:t>b</a:t>
            </a:r>
            <a:r>
              <a:rPr sz="2100" i="1" spc="37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0539" y="1733359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 dirty="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lang="zh-CN" altLang="en-US" sz="16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相机数量</a:t>
            </a:r>
            <a:r>
              <a:rPr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7136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1239520"/>
            <a:ext cx="279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9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两种方法：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2094652"/>
            <a:ext cx="821118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仿射极几何；估计</a:t>
            </a:r>
            <a:r>
              <a:rPr lang="en-US" altLang="zh-CN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；摄像机；点）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endParaRPr 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83472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3753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400714"/>
                </a:lnTo>
                <a:lnTo>
                  <a:pt x="5685" y="406400"/>
                </a:lnTo>
                <a:lnTo>
                  <a:pt x="3753514" y="406400"/>
                </a:lnTo>
                <a:lnTo>
                  <a:pt x="3759199" y="400714"/>
                </a:lnTo>
                <a:lnTo>
                  <a:pt x="3759199" y="381000"/>
                </a:lnTo>
                <a:lnTo>
                  <a:pt x="25399" y="381000"/>
                </a:lnTo>
                <a:lnTo>
                  <a:pt x="25399" y="25400"/>
                </a:lnTo>
                <a:lnTo>
                  <a:pt x="3759199" y="25400"/>
                </a:lnTo>
                <a:lnTo>
                  <a:pt x="3759199" y="5685"/>
                </a:lnTo>
                <a:lnTo>
                  <a:pt x="3753514" y="0"/>
                </a:lnTo>
                <a:close/>
              </a:path>
              <a:path w="3759200" h="406400">
                <a:moveTo>
                  <a:pt x="3759199" y="25400"/>
                </a:moveTo>
                <a:lnTo>
                  <a:pt x="3733799" y="25400"/>
                </a:lnTo>
                <a:lnTo>
                  <a:pt x="3733799" y="381000"/>
                </a:lnTo>
                <a:lnTo>
                  <a:pt x="3759199" y="381000"/>
                </a:lnTo>
                <a:lnTo>
                  <a:pt x="3759199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5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533400"/>
            <a:ext cx="582231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spc="5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–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algn="ctr">
              <a:lnSpc>
                <a:spcPct val="100000"/>
              </a:lnSpc>
              <a:spcBef>
                <a:spcPts val="60"/>
              </a:spcBef>
            </a:pP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Tomasi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&amp; </a:t>
            </a: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Kanade</a:t>
            </a:r>
            <a:r>
              <a:rPr lang="zh-CN" altLang="en-US" spc="-4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算法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0200" y="2247901"/>
            <a:ext cx="5669915" cy="65235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Unicode MS"/>
                <a:cs typeface="Arial Unicode MS"/>
              </a:rPr>
              <a:t>C. </a:t>
            </a:r>
            <a:r>
              <a:rPr sz="1400" spc="-50" dirty="0">
                <a:latin typeface="Arial Unicode MS"/>
                <a:cs typeface="Arial Unicode MS"/>
              </a:rPr>
              <a:t>Tomasi </a:t>
            </a:r>
            <a:r>
              <a:rPr sz="1400" spc="25" dirty="0">
                <a:latin typeface="Arial Unicode MS"/>
                <a:cs typeface="Arial Unicode MS"/>
              </a:rPr>
              <a:t>and </a:t>
            </a:r>
            <a:r>
              <a:rPr sz="1400" spc="-95" dirty="0">
                <a:latin typeface="Arial Unicode MS"/>
                <a:cs typeface="Arial Unicode MS"/>
              </a:rPr>
              <a:t>T. </a:t>
            </a:r>
            <a:r>
              <a:rPr sz="1400" spc="0" dirty="0">
                <a:latin typeface="Arial Unicode MS"/>
                <a:cs typeface="Arial Unicode MS"/>
              </a:rPr>
              <a:t>Kanade</a:t>
            </a:r>
            <a:r>
              <a:rPr sz="1400" u="sng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Shape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and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motion </a:t>
            </a:r>
            <a:r>
              <a:rPr sz="14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from image </a:t>
            </a:r>
            <a:r>
              <a:rPr sz="14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streams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under </a:t>
            </a:r>
            <a:r>
              <a:rPr sz="14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orthography: </a:t>
            </a:r>
            <a:r>
              <a:rPr sz="1400" u="sng" spc="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factorization 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method.</a:t>
            </a:r>
            <a:r>
              <a:rPr sz="1400" spc="5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1400" i="1" spc="-20" dirty="0">
                <a:latin typeface="Arial"/>
                <a:cs typeface="Arial"/>
              </a:rPr>
              <a:t>IJCV</a:t>
            </a:r>
            <a:r>
              <a:rPr sz="1400" spc="-20" dirty="0">
                <a:latin typeface="Arial Unicode MS"/>
                <a:cs typeface="Arial Unicode MS"/>
              </a:rPr>
              <a:t>, </a:t>
            </a:r>
            <a:r>
              <a:rPr sz="1400" spc="25" dirty="0">
                <a:latin typeface="Arial Unicode MS"/>
                <a:cs typeface="Arial Unicode MS"/>
              </a:rPr>
              <a:t>9(2):137-154, November</a:t>
            </a:r>
            <a:r>
              <a:rPr sz="1400" spc="175" dirty="0">
                <a:latin typeface="Arial Unicode MS"/>
                <a:cs typeface="Arial Unicode MS"/>
              </a:rPr>
              <a:t> </a:t>
            </a:r>
            <a:r>
              <a:rPr sz="1400" spc="50" dirty="0">
                <a:latin typeface="Arial Unicode MS"/>
                <a:cs typeface="Arial Unicode MS"/>
              </a:rPr>
              <a:t>1992.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3137705"/>
            <a:ext cx="27920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</a:tabLst>
            </a:pP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数据中心化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90525" indent="-377825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5111" y="1434206"/>
            <a:ext cx="5777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6849" y="41903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6414" y="4394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814" y="4029800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3277" y="3831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108" y="4922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4671" y="4413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4183" y="40575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9571" y="5219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6339" y="4343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7339" y="4876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9339" y="4038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1271" y="42925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4271" y="39877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2271" y="48259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97511" y="5462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20390" y="3885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7256" y="6158606"/>
            <a:ext cx="717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1570" y="5676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1570" y="5819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371" y="5791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26165" y="1904745"/>
            <a:ext cx="1335405" cy="1045844"/>
          </a:xfrm>
          <a:custGeom>
            <a:avLst/>
            <a:gdLst/>
            <a:ahLst/>
            <a:cxnLst/>
            <a:rect l="l" t="t" r="r" b="b"/>
            <a:pathLst>
              <a:path w="1335404" h="1045844">
                <a:moveTo>
                  <a:pt x="131632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1026167"/>
                </a:lnTo>
                <a:lnTo>
                  <a:pt x="1497" y="1033583"/>
                </a:lnTo>
                <a:lnTo>
                  <a:pt x="5579" y="1039638"/>
                </a:lnTo>
                <a:lnTo>
                  <a:pt x="11635" y="1043720"/>
                </a:lnTo>
                <a:lnTo>
                  <a:pt x="19050" y="1045217"/>
                </a:lnTo>
                <a:lnTo>
                  <a:pt x="1316320" y="1045217"/>
                </a:lnTo>
                <a:lnTo>
                  <a:pt x="1323735" y="1043720"/>
                </a:lnTo>
                <a:lnTo>
                  <a:pt x="1329790" y="1039638"/>
                </a:lnTo>
                <a:lnTo>
                  <a:pt x="1333873" y="1033583"/>
                </a:lnTo>
                <a:lnTo>
                  <a:pt x="1335370" y="1026167"/>
                </a:lnTo>
                <a:lnTo>
                  <a:pt x="1335370" y="1007117"/>
                </a:lnTo>
                <a:lnTo>
                  <a:pt x="38100" y="1007117"/>
                </a:lnTo>
                <a:lnTo>
                  <a:pt x="38100" y="38100"/>
                </a:lnTo>
                <a:lnTo>
                  <a:pt x="1335370" y="38100"/>
                </a:lnTo>
                <a:lnTo>
                  <a:pt x="1335370" y="19050"/>
                </a:lnTo>
                <a:lnTo>
                  <a:pt x="1333873" y="11635"/>
                </a:lnTo>
                <a:lnTo>
                  <a:pt x="1329790" y="5579"/>
                </a:lnTo>
                <a:lnTo>
                  <a:pt x="1323735" y="1497"/>
                </a:lnTo>
                <a:lnTo>
                  <a:pt x="1316320" y="0"/>
                </a:lnTo>
                <a:close/>
              </a:path>
              <a:path w="1335404" h="1045844">
                <a:moveTo>
                  <a:pt x="1335370" y="38100"/>
                </a:moveTo>
                <a:lnTo>
                  <a:pt x="1297270" y="38100"/>
                </a:lnTo>
                <a:lnTo>
                  <a:pt x="1297270" y="1007117"/>
                </a:lnTo>
                <a:lnTo>
                  <a:pt x="1335370" y="1007117"/>
                </a:lnTo>
                <a:lnTo>
                  <a:pt x="1335370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1009" y="2278139"/>
            <a:ext cx="598805" cy="50165"/>
          </a:xfrm>
          <a:custGeom>
            <a:avLst/>
            <a:gdLst/>
            <a:ahLst/>
            <a:cxnLst/>
            <a:rect l="l" t="t" r="r" b="b"/>
            <a:pathLst>
              <a:path w="598804" h="50164">
                <a:moveTo>
                  <a:pt x="0" y="49988"/>
                </a:moveTo>
                <a:lnTo>
                  <a:pt x="598322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82711" y="219620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60460" y="5388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48561" y="52575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87510" y="60062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122460" y="20361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10561" y="19047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blipFill>
                <a:blip r:embed="rId5"/>
                <a:stretch>
                  <a:fillRect t="-101333" r="-4688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blipFill>
                <a:blip r:embed="rId6"/>
                <a:stretch>
                  <a:fillRect t="-97059" r="-4142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3634" y="141395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3634" y="347443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4027" y="3282588"/>
            <a:ext cx="32131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42" baseline="13888" dirty="0">
                <a:latin typeface="Times New Roman"/>
                <a:cs typeface="Times New Roman"/>
              </a:rPr>
              <a:t>x</a:t>
            </a:r>
            <a:r>
              <a:rPr sz="1400" i="1" spc="0" dirty="0">
                <a:latin typeface="Times New Roman"/>
                <a:cs typeface="Times New Roman"/>
              </a:rPr>
              <a:t>ik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8014" y="3205480"/>
            <a:ext cx="14554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A</a:t>
            </a:r>
            <a:r>
              <a:rPr sz="2100" i="1" spc="150" baseline="-23809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X</a:t>
            </a:r>
            <a:r>
              <a:rPr sz="2100" i="1" spc="150" baseline="-23809" dirty="0">
                <a:latin typeface="Times New Roman"/>
                <a:cs typeface="Times New Roman"/>
              </a:rPr>
              <a:t>k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b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6145" y="367931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>
              <a:latin typeface="Arial Unicode MS"/>
              <a:cs typeface="Arial Unicode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971800" y="3811111"/>
            <a:ext cx="4250013" cy="2683669"/>
            <a:chOff x="1842706" y="3945731"/>
            <a:chExt cx="4250013" cy="2683669"/>
          </a:xfrm>
        </p:grpSpPr>
        <p:sp>
          <p:nvSpPr>
            <p:cNvPr id="18" name="object 18"/>
            <p:cNvSpPr/>
            <p:nvPr/>
          </p:nvSpPr>
          <p:spPr>
            <a:xfrm>
              <a:off x="1842706" y="3945731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000" y="53340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305843" y="4000313"/>
              <a:ext cx="3786876" cy="2438655"/>
              <a:chOff x="2305843" y="4000313"/>
              <a:chExt cx="3786876" cy="243865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305843" y="4509293"/>
                <a:ext cx="63501" cy="79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474243" y="4144168"/>
                <a:ext cx="63501" cy="7778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42718" y="0"/>
                    </a:moveTo>
                    <a:lnTo>
                      <a:pt x="25400" y="8098"/>
                    </a:lnTo>
                    <a:lnTo>
                      <a:pt x="8082" y="8098"/>
                    </a:lnTo>
                    <a:lnTo>
                      <a:pt x="0" y="25454"/>
                    </a:lnTo>
                    <a:lnTo>
                      <a:pt x="0" y="60163"/>
                    </a:lnTo>
                    <a:lnTo>
                      <a:pt x="8082" y="68262"/>
                    </a:lnTo>
                    <a:lnTo>
                      <a:pt x="25400" y="68262"/>
                    </a:lnTo>
                    <a:lnTo>
                      <a:pt x="42718" y="60163"/>
                    </a:lnTo>
                    <a:lnTo>
                      <a:pt x="50800" y="42809"/>
                    </a:lnTo>
                    <a:lnTo>
                      <a:pt x="50800" y="8098"/>
                    </a:lnTo>
                    <a:lnTo>
                      <a:pt x="427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25400" y="8098"/>
                    </a:moveTo>
                    <a:lnTo>
                      <a:pt x="42718" y="0"/>
                    </a:lnTo>
                    <a:lnTo>
                      <a:pt x="50800" y="8098"/>
                    </a:lnTo>
                    <a:lnTo>
                      <a:pt x="50800" y="25453"/>
                    </a:lnTo>
                    <a:lnTo>
                      <a:pt x="50800" y="42808"/>
                    </a:lnTo>
                    <a:lnTo>
                      <a:pt x="42718" y="60163"/>
                    </a:lnTo>
                    <a:lnTo>
                      <a:pt x="25400" y="68262"/>
                    </a:lnTo>
                    <a:lnTo>
                      <a:pt x="8081" y="68262"/>
                    </a:lnTo>
                    <a:lnTo>
                      <a:pt x="0" y="60163"/>
                    </a:lnTo>
                    <a:lnTo>
                      <a:pt x="0" y="42808"/>
                    </a:lnTo>
                    <a:lnTo>
                      <a:pt x="0" y="25453"/>
                    </a:lnTo>
                    <a:lnTo>
                      <a:pt x="8081" y="8098"/>
                    </a:lnTo>
                    <a:lnTo>
                      <a:pt x="25400" y="8098"/>
                    </a:lnTo>
                    <a:close/>
                  </a:path>
                </a:pathLst>
              </a:custGeom>
              <a:ln w="1111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2776537" y="5037137"/>
                <a:ext cx="207645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4129">
                    <a:moveTo>
                      <a:pt x="0" y="23812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24100" y="45275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03612" y="41719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5768" y="44577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076768" y="49911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6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6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2"/>
                    </a:lnTo>
                    <a:lnTo>
                      <a:pt x="371696" y="770701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3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38768" y="41529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3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69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3"/>
                    </a:lnTo>
                    <a:lnTo>
                      <a:pt x="65283" y="1383526"/>
                    </a:lnTo>
                    <a:lnTo>
                      <a:pt x="70962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4"/>
                    </a:moveTo>
                    <a:lnTo>
                      <a:pt x="42564" y="1372167"/>
                    </a:lnTo>
                    <a:lnTo>
                      <a:pt x="70962" y="1372167"/>
                    </a:lnTo>
                    <a:lnTo>
                      <a:pt x="99074" y="1315944"/>
                    </a:lnTo>
                    <a:lnTo>
                      <a:pt x="76355" y="1304584"/>
                    </a:lnTo>
                    <a:close/>
                  </a:path>
                  <a:path w="762000" h="1447800">
                    <a:moveTo>
                      <a:pt x="155870" y="1145556"/>
                    </a:moveTo>
                    <a:lnTo>
                      <a:pt x="110433" y="1236430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6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330700" y="44069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473700" y="41021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711700" y="49403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4726940" y="5577287"/>
                <a:ext cx="3378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baseline="12731" dirty="0">
                    <a:latin typeface="Times New Roman"/>
                    <a:cs typeface="Times New Roman"/>
                  </a:rPr>
                  <a:t>x</a:t>
                </a:r>
                <a:r>
                  <a:rPr sz="1600" spc="0" dirty="0">
                    <a:latin typeface="Times New Roman"/>
                    <a:cs typeface="Times New Roman"/>
                  </a:rPr>
                  <a:t>ik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190999" y="5791201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2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190999" y="5934076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4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114800" y="5905500"/>
                <a:ext cx="152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2400">
                    <a:moveTo>
                      <a:pt x="152400" y="0"/>
                    </a:moveTo>
                    <a:lnTo>
                      <a:pt x="0" y="1"/>
                    </a:ln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5749819" y="4000313"/>
                <a:ext cx="342900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130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k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4089889" y="5503351"/>
                <a:ext cx="1543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4304">
                    <a:moveTo>
                      <a:pt x="0" y="0"/>
                    </a:moveTo>
                    <a:lnTo>
                      <a:pt x="153865" y="0"/>
                    </a:lnTo>
                  </a:path>
                </a:pathLst>
              </a:custGeom>
              <a:ln w="15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4077990" y="5371913"/>
                <a:ext cx="235585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55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i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9" name="object 49"/>
          <p:cNvSpPr txBox="1"/>
          <p:nvPr/>
        </p:nvSpPr>
        <p:spPr>
          <a:xfrm>
            <a:off x="1741234" y="217595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4477" y="615477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blipFill>
                <a:blip r:embed="rId5"/>
                <a:stretch>
                  <a:fillRect t="-102703" r="-3414" b="-15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blipFill>
                <a:blip r:embed="rId6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951" y="365858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74940" y="37583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64343" y="5290893"/>
            <a:ext cx="1676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87752" y="5270005"/>
            <a:ext cx="102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2916" y="5322225"/>
            <a:ext cx="14287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480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44640" y="5658756"/>
            <a:ext cx="19951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z="1600" spc="15" dirty="0">
                <a:latin typeface="Arial Unicode MS"/>
                <a:cs typeface="Arial Unicode MS"/>
              </a:rPr>
              <a:t>3D</a:t>
            </a:r>
            <a:r>
              <a:rPr lang="zh-CN" altLang="en-US" sz="1600" spc="15" dirty="0">
                <a:latin typeface="Arial Unicode MS"/>
                <a:cs typeface="Arial Unicode MS"/>
              </a:rPr>
              <a:t>点的质心</a:t>
            </a:r>
            <a:endParaRPr sz="1600" dirty="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48400" y="5257800"/>
            <a:ext cx="2819400" cy="1371600"/>
          </a:xfrm>
          <a:custGeom>
            <a:avLst/>
            <a:gdLst/>
            <a:ahLst/>
            <a:cxnLst/>
            <a:rect l="l" t="t" r="r" b="b"/>
            <a:pathLst>
              <a:path w="2819400" h="1371600">
                <a:moveTo>
                  <a:pt x="0" y="0"/>
                </a:moveTo>
                <a:lnTo>
                  <a:pt x="2819400" y="0"/>
                </a:lnTo>
                <a:lnTo>
                  <a:pt x="2819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4933" y="3214252"/>
            <a:ext cx="1805939" cy="9302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endParaRPr lang="en-US" sz="2400" b="1" spc="30" dirty="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819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870" y="5824136"/>
            <a:ext cx="73279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78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64860" y="626317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690" y="0"/>
                </a:lnTo>
              </a:path>
            </a:pathLst>
          </a:custGeom>
          <a:ln w="15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12809" y="6467050"/>
            <a:ext cx="28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5" dirty="0">
                <a:latin typeface="Times New Roman"/>
                <a:cs typeface="Times New Roman"/>
              </a:rPr>
              <a:t>k</a:t>
            </a:r>
            <a:r>
              <a:rPr sz="1400" spc="-125" dirty="0">
                <a:latin typeface="Symbol"/>
                <a:cs typeface="Symbol"/>
              </a:rPr>
              <a:t>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9564" y="58033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07202" y="5976938"/>
            <a:ext cx="1424305" cy="79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5"/>
              </a:lnSpc>
              <a:spcBef>
                <a:spcPts val="130"/>
              </a:spcBef>
              <a:tabLst>
                <a:tab pos="7702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x</a:t>
            </a:r>
            <a:r>
              <a:rPr sz="2100" i="1" spc="-7" baseline="-23809" dirty="0">
                <a:latin typeface="Times New Roman"/>
                <a:cs typeface="Times New Roman"/>
              </a:rPr>
              <a:t>i</a:t>
            </a:r>
            <a:r>
              <a:rPr sz="2100" i="1" spc="75" baseline="-23809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00" spc="247" baseline="-6172" dirty="0">
                <a:latin typeface="Symbol"/>
                <a:cs typeface="Symbol"/>
              </a:rPr>
              <a:t></a:t>
            </a:r>
            <a:r>
              <a:rPr sz="2400" b="1" spc="85" dirty="0">
                <a:latin typeface="Times New Roman"/>
                <a:cs typeface="Times New Roman"/>
              </a:rPr>
              <a:t>x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r>
              <a:rPr sz="2100" i="1" spc="-7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  <a:p>
            <a:pPr marR="128905" algn="ctr">
              <a:lnSpc>
                <a:spcPts val="2285"/>
              </a:lnSpc>
            </a:pPr>
            <a:r>
              <a:rPr sz="2400" i="1" spc="0" dirty="0">
                <a:latin typeface="Times New Roman"/>
                <a:cs typeface="Times New Roman"/>
              </a:rPr>
              <a:t>n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32713" y="5510974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9334" y="347275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8075" y="3632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4938" y="3069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769" y="4160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332" y="3651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1232" y="4457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0" y="3581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4114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3276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2932" y="35305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5932" y="32257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3932" y="40639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79172" y="4700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3231" y="4914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3231" y="5057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7032" y="5029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8929" y="354323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8929" y="36861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2730" y="36575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2901" y="340569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97188" y="3340349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2051" y="3123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8132" y="46654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03875" y="4414525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0485" y="485503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27284" y="4393637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2448" y="4445857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84172" y="4782388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42121" y="4626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30222" y="4495545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0498" y="4701838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5997" y="1449701"/>
            <a:ext cx="84867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因此，中心化之后，每个</a:t>
            </a:r>
            <a:r>
              <a:rPr lang="zh-CN" altLang="en-US" sz="2400" b="1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归一化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的测量点通过下式与</a:t>
            </a:r>
            <a:r>
              <a:rPr lang="en-US" altLang="zh-CN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点相关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1340" y="2208475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72245" y="46346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blipFill>
                <a:blip r:embed="rId5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1015" y="35267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667" y="3721576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0530" y="3158014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4361" y="4249420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1924" y="3739833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6824" y="4546283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3592" y="36700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4592" y="42034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6592" y="33652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8524" y="36191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1524" y="33143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9524" y="41525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4764" y="4789570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8823" y="500348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8823" y="51463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2624" y="51177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67643" y="3212596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73724" y="4754083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69467" y="4503176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66077" y="4943685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92876" y="4482288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8040" y="4534508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9764" y="4871039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7713" y="4715634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95814" y="4584196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56090" y="4790489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24028" y="2871294"/>
            <a:ext cx="342900" cy="915035"/>
          </a:xfrm>
          <a:custGeom>
            <a:avLst/>
            <a:gdLst/>
            <a:ahLst/>
            <a:cxnLst/>
            <a:rect l="l" t="t" r="r" b="b"/>
            <a:pathLst>
              <a:path w="342900" h="915035">
                <a:moveTo>
                  <a:pt x="297418" y="216409"/>
                </a:moveTo>
                <a:lnTo>
                  <a:pt x="133332" y="216409"/>
                </a:lnTo>
                <a:lnTo>
                  <a:pt x="130909" y="914444"/>
                </a:lnTo>
                <a:lnTo>
                  <a:pt x="207109" y="914708"/>
                </a:lnTo>
                <a:lnTo>
                  <a:pt x="209532" y="216674"/>
                </a:lnTo>
                <a:lnTo>
                  <a:pt x="297572" y="216674"/>
                </a:lnTo>
                <a:lnTo>
                  <a:pt x="297418" y="216409"/>
                </a:lnTo>
                <a:close/>
              </a:path>
              <a:path w="342900" h="915035">
                <a:moveTo>
                  <a:pt x="297572" y="216674"/>
                </a:moveTo>
                <a:lnTo>
                  <a:pt x="209532" y="216674"/>
                </a:lnTo>
                <a:lnTo>
                  <a:pt x="271500" y="323758"/>
                </a:lnTo>
                <a:lnTo>
                  <a:pt x="281520" y="335095"/>
                </a:lnTo>
                <a:lnTo>
                  <a:pt x="294653" y="341487"/>
                </a:lnTo>
                <a:lnTo>
                  <a:pt x="309225" y="342489"/>
                </a:lnTo>
                <a:lnTo>
                  <a:pt x="323560" y="337652"/>
                </a:lnTo>
                <a:lnTo>
                  <a:pt x="334896" y="327632"/>
                </a:lnTo>
                <a:lnTo>
                  <a:pt x="341288" y="314499"/>
                </a:lnTo>
                <a:lnTo>
                  <a:pt x="342290" y="299928"/>
                </a:lnTo>
                <a:lnTo>
                  <a:pt x="337454" y="285592"/>
                </a:lnTo>
                <a:lnTo>
                  <a:pt x="297572" y="216674"/>
                </a:lnTo>
                <a:close/>
              </a:path>
              <a:path w="342900" h="915035">
                <a:moveTo>
                  <a:pt x="172184" y="0"/>
                </a:moveTo>
                <a:lnTo>
                  <a:pt x="2269" y="288973"/>
                </a:lnTo>
                <a:lnTo>
                  <a:pt x="647" y="293833"/>
                </a:lnTo>
                <a:lnTo>
                  <a:pt x="0" y="298739"/>
                </a:lnTo>
                <a:lnTo>
                  <a:pt x="151" y="309738"/>
                </a:lnTo>
                <a:lnTo>
                  <a:pt x="3402" y="320186"/>
                </a:lnTo>
                <a:lnTo>
                  <a:pt x="9568" y="329373"/>
                </a:lnTo>
                <a:lnTo>
                  <a:pt x="18467" y="336593"/>
                </a:lnTo>
                <a:lnTo>
                  <a:pt x="32769" y="341528"/>
                </a:lnTo>
                <a:lnTo>
                  <a:pt x="47347" y="340628"/>
                </a:lnTo>
                <a:lnTo>
                  <a:pt x="60524" y="334327"/>
                </a:lnTo>
                <a:lnTo>
                  <a:pt x="70622" y="323061"/>
                </a:lnTo>
                <a:lnTo>
                  <a:pt x="133332" y="216409"/>
                </a:lnTo>
                <a:lnTo>
                  <a:pt x="297418" y="216409"/>
                </a:lnTo>
                <a:lnTo>
                  <a:pt x="172184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4588" y="3614440"/>
            <a:ext cx="1677035" cy="342900"/>
          </a:xfrm>
          <a:custGeom>
            <a:avLst/>
            <a:gdLst/>
            <a:ahLst/>
            <a:cxnLst/>
            <a:rect l="l" t="t" r="r" b="b"/>
            <a:pathLst>
              <a:path w="1677034" h="342900">
                <a:moveTo>
                  <a:pt x="71" y="131742"/>
                </a:moveTo>
                <a:lnTo>
                  <a:pt x="0" y="207942"/>
                </a:lnTo>
                <a:lnTo>
                  <a:pt x="1460032" y="209325"/>
                </a:lnTo>
                <a:lnTo>
                  <a:pt x="1353104" y="271564"/>
                </a:lnTo>
                <a:lnTo>
                  <a:pt x="1341794" y="281612"/>
                </a:lnTo>
                <a:lnTo>
                  <a:pt x="1335435" y="294761"/>
                </a:lnTo>
                <a:lnTo>
                  <a:pt x="1334470" y="309335"/>
                </a:lnTo>
                <a:lnTo>
                  <a:pt x="1339343" y="323658"/>
                </a:lnTo>
                <a:lnTo>
                  <a:pt x="1349391" y="334969"/>
                </a:lnTo>
                <a:lnTo>
                  <a:pt x="1362540" y="341328"/>
                </a:lnTo>
                <a:lnTo>
                  <a:pt x="1377114" y="342292"/>
                </a:lnTo>
                <a:lnTo>
                  <a:pt x="1391437" y="337419"/>
                </a:lnTo>
                <a:lnTo>
                  <a:pt x="1676612" y="171430"/>
                </a:lnTo>
                <a:lnTo>
                  <a:pt x="1611088" y="133125"/>
                </a:lnTo>
                <a:lnTo>
                  <a:pt x="1460105" y="133125"/>
                </a:lnTo>
                <a:lnTo>
                  <a:pt x="71" y="131742"/>
                </a:lnTo>
                <a:close/>
              </a:path>
              <a:path w="1677034" h="342900">
                <a:moveTo>
                  <a:pt x="1377438" y="0"/>
                </a:moveTo>
                <a:lnTo>
                  <a:pt x="1339632" y="18563"/>
                </a:lnTo>
                <a:lnTo>
                  <a:pt x="1334732" y="32877"/>
                </a:lnTo>
                <a:lnTo>
                  <a:pt x="1335669" y="47453"/>
                </a:lnTo>
                <a:lnTo>
                  <a:pt x="1342003" y="60614"/>
                </a:lnTo>
                <a:lnTo>
                  <a:pt x="1353295" y="70684"/>
                </a:lnTo>
                <a:lnTo>
                  <a:pt x="1460105" y="133125"/>
                </a:lnTo>
                <a:lnTo>
                  <a:pt x="1611088" y="133125"/>
                </a:lnTo>
                <a:lnTo>
                  <a:pt x="1387210" y="2245"/>
                </a:lnTo>
                <a:lnTo>
                  <a:pt x="1382346" y="636"/>
                </a:lnTo>
                <a:lnTo>
                  <a:pt x="1377438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2499" y="3757342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115411" y="441936"/>
                </a:moveTo>
                <a:lnTo>
                  <a:pt x="101621" y="446750"/>
                </a:lnTo>
                <a:lnTo>
                  <a:pt x="90643" y="456384"/>
                </a:lnTo>
                <a:lnTo>
                  <a:pt x="83973" y="469964"/>
                </a:lnTo>
                <a:lnTo>
                  <a:pt x="0" y="789064"/>
                </a:lnTo>
                <a:lnTo>
                  <a:pt x="319100" y="705091"/>
                </a:lnTo>
                <a:lnTo>
                  <a:pt x="332680" y="698421"/>
                </a:lnTo>
                <a:lnTo>
                  <a:pt x="342314" y="687443"/>
                </a:lnTo>
                <a:lnTo>
                  <a:pt x="347128" y="673653"/>
                </a:lnTo>
                <a:lnTo>
                  <a:pt x="346502" y="662886"/>
                </a:lnTo>
                <a:lnTo>
                  <a:pt x="180059" y="662886"/>
                </a:lnTo>
                <a:lnTo>
                  <a:pt x="233940" y="609005"/>
                </a:lnTo>
                <a:lnTo>
                  <a:pt x="126178" y="609005"/>
                </a:lnTo>
                <a:lnTo>
                  <a:pt x="157664" y="489356"/>
                </a:lnTo>
                <a:lnTo>
                  <a:pt x="158543" y="474252"/>
                </a:lnTo>
                <a:lnTo>
                  <a:pt x="153729" y="460462"/>
                </a:lnTo>
                <a:lnTo>
                  <a:pt x="144095" y="449484"/>
                </a:lnTo>
                <a:lnTo>
                  <a:pt x="130515" y="442814"/>
                </a:lnTo>
                <a:lnTo>
                  <a:pt x="115411" y="441936"/>
                </a:lnTo>
                <a:close/>
              </a:path>
              <a:path w="789304" h="789304">
                <a:moveTo>
                  <a:pt x="314812" y="630521"/>
                </a:moveTo>
                <a:lnTo>
                  <a:pt x="299708" y="631400"/>
                </a:lnTo>
                <a:lnTo>
                  <a:pt x="180059" y="662886"/>
                </a:lnTo>
                <a:lnTo>
                  <a:pt x="346502" y="662886"/>
                </a:lnTo>
                <a:lnTo>
                  <a:pt x="346250" y="658549"/>
                </a:lnTo>
                <a:lnTo>
                  <a:pt x="339580" y="644969"/>
                </a:lnTo>
                <a:lnTo>
                  <a:pt x="328602" y="635335"/>
                </a:lnTo>
                <a:lnTo>
                  <a:pt x="314812" y="630521"/>
                </a:lnTo>
                <a:close/>
              </a:path>
              <a:path w="789304" h="789304">
                <a:moveTo>
                  <a:pt x="735183" y="0"/>
                </a:moveTo>
                <a:lnTo>
                  <a:pt x="126178" y="609005"/>
                </a:lnTo>
                <a:lnTo>
                  <a:pt x="233940" y="609005"/>
                </a:lnTo>
                <a:lnTo>
                  <a:pt x="789064" y="53881"/>
                </a:lnTo>
                <a:lnTo>
                  <a:pt x="735183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08493" y="349434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62780" y="3429000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34521" y="363188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4521" y="37747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58322" y="37461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4540" y="1319974"/>
            <a:ext cx="78943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如果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中点的质心＝世界参考系中心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4478" y="1910415"/>
            <a:ext cx="3916045" cy="863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4300" b="1" spc="-320" dirty="0">
                <a:latin typeface="Times New Roman"/>
                <a:cs typeface="Times New Roman"/>
              </a:rPr>
              <a:t>x</a:t>
            </a:r>
            <a:r>
              <a:rPr sz="6450" spc="-480" baseline="2583" dirty="0">
                <a:latin typeface="Times New Roman"/>
                <a:cs typeface="Times New Roman"/>
              </a:rPr>
              <a:t>ˆ</a:t>
            </a:r>
            <a:r>
              <a:rPr sz="3750" i="1" spc="-480" baseline="-24444" dirty="0">
                <a:latin typeface="Times New Roman"/>
                <a:cs typeface="Times New Roman"/>
              </a:rPr>
              <a:t>ij</a:t>
            </a:r>
            <a:r>
              <a:rPr sz="3750" i="1" spc="-22" baseline="-24444" dirty="0">
                <a:latin typeface="Times New Roman"/>
                <a:cs typeface="Times New Roman"/>
              </a:rPr>
              <a:t> </a:t>
            </a:r>
            <a:r>
              <a:rPr sz="4300" spc="0" dirty="0">
                <a:latin typeface="Symbol"/>
                <a:cs typeface="Symbol"/>
              </a:rPr>
              <a:t></a:t>
            </a:r>
            <a:r>
              <a:rPr sz="4300" spc="0" dirty="0">
                <a:latin typeface="Times New Roman"/>
                <a:cs typeface="Times New Roman"/>
              </a:rPr>
              <a:t> </a:t>
            </a:r>
            <a:r>
              <a:rPr sz="4300" b="1" spc="-480" dirty="0">
                <a:latin typeface="Times New Roman"/>
                <a:cs typeface="Times New Roman"/>
              </a:rPr>
              <a:t>A</a:t>
            </a:r>
            <a:r>
              <a:rPr sz="3750" i="1" spc="-719" baseline="-24444" dirty="0">
                <a:latin typeface="Times New Roman"/>
                <a:cs typeface="Times New Roman"/>
              </a:rPr>
              <a:t>i</a:t>
            </a:r>
            <a:r>
              <a:rPr sz="4300" b="1" spc="-480" dirty="0">
                <a:latin typeface="Times New Roman"/>
                <a:cs typeface="Times New Roman"/>
              </a:rPr>
              <a:t>X</a:t>
            </a:r>
            <a:r>
              <a:rPr sz="6450" spc="-719" baseline="14857" dirty="0">
                <a:latin typeface="Times New Roman"/>
                <a:cs typeface="Times New Roman"/>
              </a:rPr>
              <a:t>ˆ </a:t>
            </a:r>
            <a:r>
              <a:rPr sz="3750" i="1" baseline="-24444" dirty="0">
                <a:latin typeface="Times New Roman"/>
                <a:cs typeface="Times New Roman"/>
              </a:rPr>
              <a:t>j </a:t>
            </a:r>
            <a:r>
              <a:rPr sz="6450" spc="0" baseline="-1291" dirty="0">
                <a:latin typeface="Symbol"/>
                <a:cs typeface="Symbol"/>
              </a:rPr>
              <a:t></a:t>
            </a:r>
            <a:r>
              <a:rPr sz="6450" spc="0" baseline="-1291" dirty="0">
                <a:latin typeface="Times New Roman"/>
                <a:cs typeface="Times New Roman"/>
              </a:rPr>
              <a:t> </a:t>
            </a:r>
            <a:r>
              <a:rPr sz="6450" b="1" spc="127" baseline="-1291" dirty="0">
                <a:latin typeface="Times New Roman"/>
                <a:cs typeface="Times New Roman"/>
              </a:rPr>
              <a:t>A</a:t>
            </a:r>
            <a:r>
              <a:rPr sz="3675" i="1" spc="127" baseline="-27210" dirty="0">
                <a:latin typeface="Times New Roman"/>
                <a:cs typeface="Times New Roman"/>
              </a:rPr>
              <a:t>i</a:t>
            </a:r>
            <a:r>
              <a:rPr sz="6450" b="1" spc="127" baseline="-1291" dirty="0">
                <a:latin typeface="Times New Roman"/>
                <a:cs typeface="Times New Roman"/>
              </a:rPr>
              <a:t>X</a:t>
            </a:r>
            <a:r>
              <a:rPr sz="6450" b="1" spc="-1147" baseline="-1291" dirty="0">
                <a:latin typeface="Times New Roman"/>
                <a:cs typeface="Times New Roman"/>
              </a:rPr>
              <a:t> </a:t>
            </a:r>
            <a:r>
              <a:rPr sz="3675" i="1" spc="7" baseline="-27210" dirty="0">
                <a:latin typeface="Times New Roman"/>
                <a:cs typeface="Times New Roman"/>
              </a:rPr>
              <a:t>j</a:t>
            </a:r>
            <a:endParaRPr sz="3675" baseline="-2721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37837" y="472325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10095" y="1866712"/>
            <a:ext cx="4343400" cy="838200"/>
          </a:xfrm>
          <a:custGeom>
            <a:avLst/>
            <a:gdLst/>
            <a:ahLst/>
            <a:cxnLst/>
            <a:rect l="l" t="t" r="r" b="b"/>
            <a:pathLst>
              <a:path w="4343400" h="838200">
                <a:moveTo>
                  <a:pt x="0" y="838200"/>
                </a:moveTo>
                <a:lnTo>
                  <a:pt x="4343400" y="838200"/>
                </a:lnTo>
                <a:lnTo>
                  <a:pt x="4343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421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blipFill>
                <a:blip r:embed="rId4"/>
                <a:stretch>
                  <a:fillRect l="-5109" t="-101333" r="-6569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6A57C2B0-77E3-AA42-BEEF-8CE78734AA70}"/>
              </a:ext>
            </a:extLst>
          </p:cNvPr>
          <p:cNvSpPr/>
          <p:nvPr/>
        </p:nvSpPr>
        <p:spPr>
          <a:xfrm>
            <a:off x="6943829" y="212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34670" algn="r">
              <a:lnSpc>
                <a:spcPct val="100000"/>
              </a:lnSpc>
              <a:spcBef>
                <a:spcPts val="1810"/>
              </a:spcBef>
            </a:pPr>
            <a:r>
              <a:rPr lang="en-US" altLang="zh-CN" spc="1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[Eq.</a:t>
            </a:r>
            <a:r>
              <a:rPr lang="en-US" altLang="zh-CN" spc="-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pc="1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9]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244903" y="2129596"/>
            <a:ext cx="76200" cy="2209800"/>
          </a:xfrm>
          <a:custGeom>
            <a:avLst/>
            <a:gdLst/>
            <a:ahLst/>
            <a:cxnLst/>
            <a:rect l="l" t="t" r="r" b="b"/>
            <a:pathLst>
              <a:path w="76200" h="2209800">
                <a:moveTo>
                  <a:pt x="76200" y="2133600"/>
                </a:moveTo>
                <a:lnTo>
                  <a:pt x="0" y="2133600"/>
                </a:lnTo>
                <a:lnTo>
                  <a:pt x="38100" y="2209800"/>
                </a:lnTo>
                <a:lnTo>
                  <a:pt x="76200" y="2133600"/>
                </a:lnTo>
                <a:close/>
              </a:path>
              <a:path w="76200" h="2209800">
                <a:moveTo>
                  <a:pt x="42861" y="0"/>
                </a:moveTo>
                <a:lnTo>
                  <a:pt x="33336" y="0"/>
                </a:lnTo>
                <a:lnTo>
                  <a:pt x="33337" y="2133600"/>
                </a:lnTo>
                <a:lnTo>
                  <a:pt x="42862" y="2133600"/>
                </a:lnTo>
                <a:lnTo>
                  <a:pt x="42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62505" y="2652769"/>
            <a:ext cx="1183005" cy="7758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16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endParaRPr lang="en-US" sz="2400" spc="-16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spc="-29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9191" y="4423149"/>
            <a:ext cx="3124200" cy="76200"/>
          </a:xfrm>
          <a:custGeom>
            <a:avLst/>
            <a:gdLst/>
            <a:ahLst/>
            <a:cxnLst/>
            <a:rect l="l" t="t" r="r" b="b"/>
            <a:pathLst>
              <a:path w="3124200" h="76200">
                <a:moveTo>
                  <a:pt x="0" y="33336"/>
                </a:moveTo>
                <a:lnTo>
                  <a:pt x="0" y="42861"/>
                </a:lnTo>
                <a:lnTo>
                  <a:pt x="3048000" y="42862"/>
                </a:lnTo>
                <a:lnTo>
                  <a:pt x="3048000" y="76200"/>
                </a:lnTo>
                <a:lnTo>
                  <a:pt x="3124200" y="38100"/>
                </a:lnTo>
                <a:lnTo>
                  <a:pt x="3114675" y="33337"/>
                </a:lnTo>
                <a:lnTo>
                  <a:pt x="0" y="33336"/>
                </a:lnTo>
                <a:close/>
              </a:path>
              <a:path w="3124200" h="76200">
                <a:moveTo>
                  <a:pt x="3048000" y="0"/>
                </a:moveTo>
                <a:lnTo>
                  <a:pt x="3048000" y="33337"/>
                </a:lnTo>
                <a:lnTo>
                  <a:pt x="3114675" y="33337"/>
                </a:lnTo>
                <a:lnTo>
                  <a:pt x="3048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24855" y="4559356"/>
            <a:ext cx="1419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i="1" spc="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5929" y="1089564"/>
            <a:ext cx="6730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sz="2400" dirty="0">
                <a:latin typeface="Arial"/>
                <a:cs typeface="Arial"/>
              </a:rPr>
              <a:t> 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0"/>
              <p:cNvSpPr txBox="1"/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 xmlns=""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  <a:blipFill>
                <a:blip r:embed="rId2"/>
                <a:stretch>
                  <a:fillRect l="-4025" t="-20588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blipFill>
                <a:blip r:embed="rId3"/>
                <a:stretch>
                  <a:fillRect t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9067" y="100736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2m </a:t>
            </a:r>
            <a:r>
              <a:rPr lang="zh-CN" altLang="en-US" sz="2400" dirty="0">
                <a:latin typeface="Symbol"/>
                <a:cs typeface="Symbol"/>
              </a:rPr>
              <a:t></a:t>
            </a:r>
            <a:r>
              <a:rPr lang="zh-CN" altLang="en-US" sz="240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5017" y="3996036"/>
            <a:ext cx="1485265" cy="7950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endParaRPr lang="en-US" altLang="zh-CN" sz="2400" spc="-2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sz="24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665" y="3065145"/>
            <a:ext cx="19850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(3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 </a:t>
            </a:r>
            <a:r>
              <a:rPr sz="2400" i="1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737041" y="194109"/>
            <a:ext cx="674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2431920"/>
            <a:ext cx="1252855" cy="230896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105"/>
              </a:spcBef>
            </a:pPr>
            <a:endParaRPr lang="en-US" sz="3200" spc="5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n)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94250" y="1646820"/>
            <a:ext cx="1066800" cy="2082725"/>
          </a:xfrm>
          <a:custGeom>
            <a:avLst/>
            <a:gdLst/>
            <a:ahLst/>
            <a:cxnLst/>
            <a:rect l="l" t="t" r="r" b="b"/>
            <a:pathLst>
              <a:path w="1066800" h="2590800">
                <a:moveTo>
                  <a:pt x="0" y="0"/>
                </a:moveTo>
                <a:lnTo>
                  <a:pt x="1066800" y="0"/>
                </a:lnTo>
                <a:lnTo>
                  <a:pt x="1066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4740" y="3826065"/>
            <a:ext cx="416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5" dirty="0">
                <a:latin typeface="Arial Unicode MS"/>
                <a:cs typeface="Arial Unicode MS"/>
              </a:rPr>
              <a:t>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28970" y="2150745"/>
            <a:ext cx="3136900" cy="914400"/>
          </a:xfrm>
          <a:custGeom>
            <a:avLst/>
            <a:gdLst/>
            <a:ahLst/>
            <a:cxnLst/>
            <a:rect l="l" t="t" r="r" b="b"/>
            <a:pathLst>
              <a:path w="3200400" h="914400">
                <a:moveTo>
                  <a:pt x="0" y="0"/>
                </a:moveTo>
                <a:lnTo>
                  <a:pt x="3200400" y="0"/>
                </a:lnTo>
                <a:lnTo>
                  <a:pt x="3200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13140" y="3216465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Arial Unicode MS"/>
                <a:cs typeface="Arial Unicode MS"/>
              </a:rPr>
              <a:t>S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9882" y="5441988"/>
            <a:ext cx="9522461" cy="1029769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222500">
              <a:lnSpc>
                <a:spcPct val="100000"/>
              </a:lnSpc>
              <a:spcBef>
                <a:spcPts val="1070"/>
              </a:spcBef>
            </a:pPr>
            <a:r>
              <a:rPr sz="2400" b="1" spc="90" dirty="0">
                <a:latin typeface="Arial"/>
                <a:cs typeface="Arial"/>
              </a:rPr>
              <a:t>A</a:t>
            </a:r>
            <a:r>
              <a:rPr sz="2400" spc="135" baseline="-19230" dirty="0">
                <a:latin typeface="Arial Unicode MS"/>
                <a:cs typeface="Arial Unicode MS"/>
              </a:rPr>
              <a:t>i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lang="zh-CN" altLang="en-US" sz="2400" spc="-70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2x3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r>
              <a:rPr lang="zh-CN" altLang="en-US" sz="2400" spc="110" dirty="0">
                <a:latin typeface="Arial Unicode MS"/>
                <a:cs typeface="Arial Unicode MS"/>
              </a:rPr>
              <a:t>，</a:t>
            </a:r>
            <a:r>
              <a:rPr sz="2400" b="1" spc="150" dirty="0" err="1">
                <a:latin typeface="Arial"/>
                <a:cs typeface="Arial"/>
              </a:rPr>
              <a:t>X</a:t>
            </a:r>
            <a:r>
              <a:rPr sz="2400" spc="225" baseline="-19230" dirty="0" err="1">
                <a:latin typeface="Arial Unicode MS"/>
                <a:cs typeface="Arial Unicode MS"/>
              </a:rPr>
              <a:t>j</a:t>
            </a:r>
            <a:r>
              <a:rPr sz="2400" spc="225" baseline="-19230" dirty="0">
                <a:latin typeface="Arial Unicode MS"/>
                <a:cs typeface="Arial Unicode MS"/>
              </a:rPr>
              <a:t>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sz="2400" spc="-35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3x1</a:t>
            </a:r>
            <a:r>
              <a:rPr lang="en-US" sz="2400" spc="110" dirty="0">
                <a:latin typeface="Arial Unicode MS"/>
                <a:cs typeface="Arial Unicode MS"/>
              </a:rPr>
              <a:t>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zh-CN" altLang="en-US" sz="2400" spc="-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测量矩阵 </a:t>
            </a:r>
            <a:r>
              <a:rPr sz="2400" b="1" spc="150" dirty="0">
                <a:latin typeface="Arial"/>
                <a:cs typeface="Arial"/>
              </a:rPr>
              <a:t>D </a:t>
            </a:r>
            <a:r>
              <a:rPr sz="2400" b="1" spc="225" dirty="0">
                <a:latin typeface="Arial"/>
                <a:cs typeface="Arial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-55" dirty="0">
                <a:latin typeface="Arial"/>
                <a:cs typeface="Arial"/>
              </a:rPr>
              <a:t>S</a:t>
            </a:r>
            <a:r>
              <a:rPr lang="en-US" sz="2400" b="1" spc="-55" dirty="0">
                <a:latin typeface="Arial"/>
                <a:cs typeface="Arial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秩为</a:t>
            </a:r>
            <a:r>
              <a:rPr lang="zh-CN" altLang="en-US" sz="2400" b="1" spc="-55" dirty="0">
                <a:latin typeface="Arial"/>
                <a:cs typeface="Arial"/>
              </a:rPr>
              <a:t> </a:t>
            </a:r>
            <a:r>
              <a:rPr sz="2400" spc="140" dirty="0">
                <a:latin typeface="Arial Unicode MS"/>
                <a:cs typeface="Arial Unicode MS"/>
              </a:rPr>
              <a:t>3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（它是 </a:t>
            </a:r>
            <a:r>
              <a:rPr lang="en-US" altLang="zh-CN" sz="2400" spc="25" dirty="0">
                <a:latin typeface="Arial Unicode MS"/>
                <a:cs typeface="Arial Unicode MS"/>
              </a:rPr>
              <a:t>2mx3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矩阵和 </a:t>
            </a:r>
            <a:r>
              <a:rPr lang="en-US" altLang="zh-CN" sz="2400" spc="25" dirty="0">
                <a:latin typeface="Arial Unicode MS"/>
                <a:cs typeface="Arial Unicode MS"/>
              </a:rPr>
              <a:t>3xn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矩阵的乘积）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9"/>
              <p:cNvSpPr txBox="1"/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 xmlns=""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  <a:blipFill>
                <a:blip r:embed="rId2"/>
                <a:stretch>
                  <a:fillRect l="-3988" t="-23529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8003540" y="4215574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708406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spc="-1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en-US" altLang="zh-CN" sz="2400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en-US" altLang="zh-CN" sz="2400" dirty="0">
              <a:solidFill>
                <a:schemeClr val="bg2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9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0969" y="1600141"/>
            <a:ext cx="118110" cy="3824604"/>
          </a:xfrm>
          <a:custGeom>
            <a:avLst/>
            <a:gdLst/>
            <a:ahLst/>
            <a:cxnLst/>
            <a:rect l="l" t="t" r="r" b="b"/>
            <a:pathLst>
              <a:path w="118109" h="3824604">
                <a:moveTo>
                  <a:pt x="14164" y="3708063"/>
                </a:moveTo>
                <a:lnTo>
                  <a:pt x="2047" y="3715130"/>
                </a:lnTo>
                <a:lnTo>
                  <a:pt x="1" y="3722908"/>
                </a:lnTo>
                <a:lnTo>
                  <a:pt x="58955" y="3823972"/>
                </a:lnTo>
                <a:lnTo>
                  <a:pt x="101061" y="3751790"/>
                </a:lnTo>
                <a:lnTo>
                  <a:pt x="46255" y="3751790"/>
                </a:lnTo>
                <a:lnTo>
                  <a:pt x="21940" y="3710109"/>
                </a:lnTo>
                <a:lnTo>
                  <a:pt x="14164" y="3708063"/>
                </a:lnTo>
                <a:close/>
              </a:path>
              <a:path w="118109" h="3824604">
                <a:moveTo>
                  <a:pt x="71654" y="72180"/>
                </a:moveTo>
                <a:lnTo>
                  <a:pt x="46254" y="72180"/>
                </a:lnTo>
                <a:lnTo>
                  <a:pt x="46255" y="3751790"/>
                </a:lnTo>
                <a:lnTo>
                  <a:pt x="71655" y="3751790"/>
                </a:lnTo>
                <a:lnTo>
                  <a:pt x="71654" y="72180"/>
                </a:lnTo>
                <a:close/>
              </a:path>
              <a:path w="118109" h="3824604">
                <a:moveTo>
                  <a:pt x="103745" y="3708063"/>
                </a:moveTo>
                <a:lnTo>
                  <a:pt x="95969" y="3710109"/>
                </a:lnTo>
                <a:lnTo>
                  <a:pt x="71655" y="3751790"/>
                </a:lnTo>
                <a:lnTo>
                  <a:pt x="101061" y="3751790"/>
                </a:lnTo>
                <a:lnTo>
                  <a:pt x="117909" y="3722908"/>
                </a:lnTo>
                <a:lnTo>
                  <a:pt x="115862" y="3715130"/>
                </a:lnTo>
                <a:lnTo>
                  <a:pt x="103745" y="3708063"/>
                </a:lnTo>
                <a:close/>
              </a:path>
              <a:path w="118109" h="3824604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824604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3667" y="2930176"/>
            <a:ext cx="118110" cy="1163955"/>
          </a:xfrm>
          <a:custGeom>
            <a:avLst/>
            <a:gdLst/>
            <a:ahLst/>
            <a:cxnLst/>
            <a:rect l="l" t="t" r="r" b="b"/>
            <a:pathLst>
              <a:path w="118109" h="1163954">
                <a:moveTo>
                  <a:pt x="14164" y="1047991"/>
                </a:moveTo>
                <a:lnTo>
                  <a:pt x="2047" y="1055058"/>
                </a:lnTo>
                <a:lnTo>
                  <a:pt x="0" y="1062836"/>
                </a:lnTo>
                <a:lnTo>
                  <a:pt x="58954" y="1163900"/>
                </a:lnTo>
                <a:lnTo>
                  <a:pt x="101061" y="1091718"/>
                </a:lnTo>
                <a:lnTo>
                  <a:pt x="46254" y="1091718"/>
                </a:lnTo>
                <a:lnTo>
                  <a:pt x="21940" y="1050037"/>
                </a:lnTo>
                <a:lnTo>
                  <a:pt x="14164" y="1047991"/>
                </a:lnTo>
                <a:close/>
              </a:path>
              <a:path w="118109" h="1163954">
                <a:moveTo>
                  <a:pt x="71653" y="72181"/>
                </a:moveTo>
                <a:lnTo>
                  <a:pt x="46253" y="72181"/>
                </a:lnTo>
                <a:lnTo>
                  <a:pt x="46254" y="1091718"/>
                </a:lnTo>
                <a:lnTo>
                  <a:pt x="71654" y="1091718"/>
                </a:lnTo>
                <a:lnTo>
                  <a:pt x="71653" y="72181"/>
                </a:lnTo>
                <a:close/>
              </a:path>
              <a:path w="118109" h="1163954">
                <a:moveTo>
                  <a:pt x="103745" y="1047991"/>
                </a:moveTo>
                <a:lnTo>
                  <a:pt x="95968" y="1050037"/>
                </a:lnTo>
                <a:lnTo>
                  <a:pt x="71654" y="1091718"/>
                </a:lnTo>
                <a:lnTo>
                  <a:pt x="101061" y="1091718"/>
                </a:lnTo>
                <a:lnTo>
                  <a:pt x="117909" y="1062836"/>
                </a:lnTo>
                <a:lnTo>
                  <a:pt x="115862" y="1055058"/>
                </a:lnTo>
                <a:lnTo>
                  <a:pt x="103745" y="1047991"/>
                </a:lnTo>
                <a:close/>
              </a:path>
              <a:path w="118109" h="1163954">
                <a:moveTo>
                  <a:pt x="58953" y="0"/>
                </a:moveTo>
                <a:lnTo>
                  <a:pt x="0" y="101064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46253" y="72181"/>
                </a:lnTo>
                <a:lnTo>
                  <a:pt x="101059" y="72181"/>
                </a:lnTo>
                <a:lnTo>
                  <a:pt x="58953" y="0"/>
                </a:lnTo>
                <a:close/>
              </a:path>
              <a:path w="118109" h="1163954">
                <a:moveTo>
                  <a:pt x="101059" y="72181"/>
                </a:moveTo>
                <a:lnTo>
                  <a:pt x="71653" y="72181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6509" y="5614482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2029268" y="71653"/>
                </a:moveTo>
                <a:lnTo>
                  <a:pt x="72181" y="71653"/>
                </a:lnTo>
                <a:lnTo>
                  <a:pt x="1978857" y="71654"/>
                </a:lnTo>
                <a:lnTo>
                  <a:pt x="1937176" y="95968"/>
                </a:lnTo>
                <a:lnTo>
                  <a:pt x="1935129" y="103744"/>
                </a:lnTo>
                <a:lnTo>
                  <a:pt x="1942197" y="115861"/>
                </a:lnTo>
                <a:lnTo>
                  <a:pt x="1949975" y="117907"/>
                </a:lnTo>
                <a:lnTo>
                  <a:pt x="2029268" y="71653"/>
                </a:lnTo>
                <a:close/>
              </a:path>
              <a:path w="2051050" h="118110">
                <a:moveTo>
                  <a:pt x="104686" y="1273"/>
                </a:moveTo>
                <a:lnTo>
                  <a:pt x="98142" y="2114"/>
                </a:lnTo>
                <a:lnTo>
                  <a:pt x="96520" y="2649"/>
                </a:lnTo>
                <a:lnTo>
                  <a:pt x="0" y="58953"/>
                </a:lnTo>
                <a:lnTo>
                  <a:pt x="101063" y="117907"/>
                </a:lnTo>
                <a:lnTo>
                  <a:pt x="108841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2029268" y="71653"/>
                </a:lnTo>
                <a:lnTo>
                  <a:pt x="2051038" y="58954"/>
                </a:lnTo>
                <a:lnTo>
                  <a:pt x="2029266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2"/>
                </a:lnTo>
                <a:lnTo>
                  <a:pt x="109723" y="3560"/>
                </a:lnTo>
                <a:lnTo>
                  <a:pt x="104686" y="127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6"/>
                </a:lnTo>
                <a:lnTo>
                  <a:pt x="1935129" y="14163"/>
                </a:lnTo>
                <a:lnTo>
                  <a:pt x="1937176" y="21940"/>
                </a:lnTo>
                <a:lnTo>
                  <a:pt x="1978857" y="46254"/>
                </a:lnTo>
                <a:lnTo>
                  <a:pt x="2029266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7365" y="5614482"/>
            <a:ext cx="1104900" cy="118110"/>
          </a:xfrm>
          <a:custGeom>
            <a:avLst/>
            <a:gdLst/>
            <a:ahLst/>
            <a:cxnLst/>
            <a:rect l="l" t="t" r="r" b="b"/>
            <a:pathLst>
              <a:path w="1104900" h="118110">
                <a:moveTo>
                  <a:pt x="1082689" y="71653"/>
                </a:moveTo>
                <a:lnTo>
                  <a:pt x="72180" y="71653"/>
                </a:lnTo>
                <a:lnTo>
                  <a:pt x="1032277" y="71654"/>
                </a:lnTo>
                <a:lnTo>
                  <a:pt x="990596" y="95968"/>
                </a:lnTo>
                <a:lnTo>
                  <a:pt x="988550" y="103744"/>
                </a:lnTo>
                <a:lnTo>
                  <a:pt x="995617" y="115861"/>
                </a:lnTo>
                <a:lnTo>
                  <a:pt x="1003396" y="117907"/>
                </a:lnTo>
                <a:lnTo>
                  <a:pt x="1082689" y="71653"/>
                </a:lnTo>
                <a:close/>
              </a:path>
              <a:path w="1104900" h="118110">
                <a:moveTo>
                  <a:pt x="104687" y="1273"/>
                </a:moveTo>
                <a:lnTo>
                  <a:pt x="98141" y="2115"/>
                </a:lnTo>
                <a:lnTo>
                  <a:pt x="96519" y="2649"/>
                </a:lnTo>
                <a:lnTo>
                  <a:pt x="0" y="58953"/>
                </a:lnTo>
                <a:lnTo>
                  <a:pt x="101064" y="117907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082689" y="71653"/>
                </a:lnTo>
                <a:lnTo>
                  <a:pt x="1104459" y="58954"/>
                </a:lnTo>
                <a:lnTo>
                  <a:pt x="108268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2"/>
                </a:lnTo>
                <a:lnTo>
                  <a:pt x="109724" y="3560"/>
                </a:lnTo>
                <a:lnTo>
                  <a:pt x="104687" y="1273"/>
                </a:lnTo>
                <a:close/>
              </a:path>
              <a:path w="1104900" h="118110">
                <a:moveTo>
                  <a:pt x="1003395" y="0"/>
                </a:moveTo>
                <a:lnTo>
                  <a:pt x="995619" y="2046"/>
                </a:lnTo>
                <a:lnTo>
                  <a:pt x="988550" y="14163"/>
                </a:lnTo>
                <a:lnTo>
                  <a:pt x="990596" y="21939"/>
                </a:lnTo>
                <a:lnTo>
                  <a:pt x="1032277" y="46254"/>
                </a:lnTo>
                <a:lnTo>
                  <a:pt x="1082687" y="46254"/>
                </a:lnTo>
                <a:lnTo>
                  <a:pt x="100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996" y="4284446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104687" y="1273"/>
                </a:moveTo>
                <a:lnTo>
                  <a:pt x="98141" y="2114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2029269" y="71653"/>
                </a:lnTo>
                <a:lnTo>
                  <a:pt x="2051038" y="58954"/>
                </a:lnTo>
                <a:lnTo>
                  <a:pt x="202926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2051050" h="118110">
                <a:moveTo>
                  <a:pt x="2029269" y="71653"/>
                </a:moveTo>
                <a:lnTo>
                  <a:pt x="72180" y="71653"/>
                </a:lnTo>
                <a:lnTo>
                  <a:pt x="1978856" y="71654"/>
                </a:lnTo>
                <a:lnTo>
                  <a:pt x="1937175" y="95968"/>
                </a:lnTo>
                <a:lnTo>
                  <a:pt x="1935129" y="103745"/>
                </a:lnTo>
                <a:lnTo>
                  <a:pt x="1942197" y="115862"/>
                </a:lnTo>
                <a:lnTo>
                  <a:pt x="1949974" y="117908"/>
                </a:lnTo>
                <a:lnTo>
                  <a:pt x="2029269" y="7165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7"/>
                </a:lnTo>
                <a:lnTo>
                  <a:pt x="1935129" y="14164"/>
                </a:lnTo>
                <a:lnTo>
                  <a:pt x="1937175" y="21940"/>
                </a:lnTo>
                <a:lnTo>
                  <a:pt x="1978856" y="46254"/>
                </a:lnTo>
                <a:lnTo>
                  <a:pt x="2029267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849" y="3394126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1362" y="326566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0697"/>
              </p:ext>
            </p:extLst>
          </p:nvPr>
        </p:nvGraphicFramePr>
        <p:xfrm>
          <a:off x="1253868" y="1600200"/>
          <a:ext cx="6388734" cy="450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99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42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504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32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30175" marR="135255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测量</a:t>
                      </a:r>
                      <a:r>
                        <a:rPr sz="18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227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03505" marR="161290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运动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×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322580" marR="591185">
                        <a:lnSpc>
                          <a:spcPct val="100000"/>
                        </a:lnSpc>
                      </a:pPr>
                      <a:r>
                        <a:rPr lang="zh-CN" altLang="en-US" sz="1800" b="1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结构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700" b="1" spc="-10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370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700" b="1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b="1" spc="0" dirty="0">
                          <a:latin typeface="Times New Roman"/>
                          <a:cs typeface="Times New Roman"/>
                        </a:rPr>
                        <a:t>MS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07505" y="1001039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怎么分解</a:t>
            </a:r>
            <a:r>
              <a:rPr sz="2400" spc="-5" dirty="0">
                <a:latin typeface="Calibri"/>
                <a:cs typeface="Calibri"/>
              </a:rPr>
              <a:t>D?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8674"/>
            <a:ext cx="692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通过计算</a:t>
            </a:r>
            <a:r>
              <a:rPr lang="en-US" altLang="zh-CN" sz="2400" spc="-5" dirty="0">
                <a:cs typeface="Calibri"/>
              </a:rPr>
              <a:t>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的奇异值分解！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7582" y="3239364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887" y="2133541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4" y="2932207"/>
                </a:moveTo>
                <a:lnTo>
                  <a:pt x="2047" y="2939276"/>
                </a:lnTo>
                <a:lnTo>
                  <a:pt x="1" y="2947052"/>
                </a:lnTo>
                <a:lnTo>
                  <a:pt x="58955" y="3048116"/>
                </a:lnTo>
                <a:lnTo>
                  <a:pt x="101060" y="2975936"/>
                </a:lnTo>
                <a:lnTo>
                  <a:pt x="46255" y="2975936"/>
                </a:lnTo>
                <a:lnTo>
                  <a:pt x="21940" y="2934254"/>
                </a:lnTo>
                <a:lnTo>
                  <a:pt x="14164" y="2932207"/>
                </a:lnTo>
                <a:close/>
              </a:path>
              <a:path w="118109" h="3048635">
                <a:moveTo>
                  <a:pt x="71654" y="72180"/>
                </a:moveTo>
                <a:lnTo>
                  <a:pt x="46254" y="72180"/>
                </a:lnTo>
                <a:lnTo>
                  <a:pt x="46255" y="2975936"/>
                </a:lnTo>
                <a:lnTo>
                  <a:pt x="71655" y="2975936"/>
                </a:lnTo>
                <a:lnTo>
                  <a:pt x="71654" y="72180"/>
                </a:lnTo>
                <a:close/>
              </a:path>
              <a:path w="118109" h="3048635">
                <a:moveTo>
                  <a:pt x="103745" y="2932207"/>
                </a:moveTo>
                <a:lnTo>
                  <a:pt x="95969" y="2934254"/>
                </a:lnTo>
                <a:lnTo>
                  <a:pt x="71655" y="2975936"/>
                </a:lnTo>
                <a:lnTo>
                  <a:pt x="101060" y="2975936"/>
                </a:lnTo>
                <a:lnTo>
                  <a:pt x="117909" y="2947052"/>
                </a:lnTo>
                <a:lnTo>
                  <a:pt x="115862" y="2939276"/>
                </a:lnTo>
                <a:lnTo>
                  <a:pt x="103745" y="2932207"/>
                </a:lnTo>
                <a:close/>
              </a:path>
              <a:path w="118109" h="3048635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0486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52" y="5351246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2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7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7" y="2045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21550" y="3265533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02" y="5434774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4583" y="53642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0" y="71653"/>
                </a:lnTo>
                <a:lnTo>
                  <a:pt x="1404566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6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6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6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93434" y="54477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783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19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0" y="71653"/>
                </a:lnTo>
                <a:lnTo>
                  <a:pt x="1404567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4634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8152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3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3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7002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570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0482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49" y="2895541"/>
            <a:ext cx="118110" cy="1477010"/>
          </a:xfrm>
          <a:custGeom>
            <a:avLst/>
            <a:gdLst/>
            <a:ahLst/>
            <a:cxnLst/>
            <a:rect l="l" t="t" r="r" b="b"/>
            <a:pathLst>
              <a:path w="118109" h="1477010">
                <a:moveTo>
                  <a:pt x="14163" y="1360839"/>
                </a:moveTo>
                <a:lnTo>
                  <a:pt x="2045" y="1367908"/>
                </a:lnTo>
                <a:lnTo>
                  <a:pt x="0" y="1375684"/>
                </a:lnTo>
                <a:lnTo>
                  <a:pt x="58953" y="1476748"/>
                </a:lnTo>
                <a:lnTo>
                  <a:pt x="101059" y="1404567"/>
                </a:lnTo>
                <a:lnTo>
                  <a:pt x="46253" y="1404567"/>
                </a:lnTo>
                <a:lnTo>
                  <a:pt x="21939" y="1362886"/>
                </a:lnTo>
                <a:lnTo>
                  <a:pt x="14163" y="1360839"/>
                </a:lnTo>
                <a:close/>
              </a:path>
              <a:path w="118109" h="1477010">
                <a:moveTo>
                  <a:pt x="71654" y="72181"/>
                </a:moveTo>
                <a:lnTo>
                  <a:pt x="46254" y="72181"/>
                </a:lnTo>
                <a:lnTo>
                  <a:pt x="46253" y="1404567"/>
                </a:lnTo>
                <a:lnTo>
                  <a:pt x="71653" y="1404567"/>
                </a:lnTo>
                <a:lnTo>
                  <a:pt x="71654" y="72181"/>
                </a:lnTo>
                <a:close/>
              </a:path>
              <a:path w="118109" h="1477010">
                <a:moveTo>
                  <a:pt x="103745" y="1360839"/>
                </a:moveTo>
                <a:lnTo>
                  <a:pt x="95967" y="1362886"/>
                </a:lnTo>
                <a:lnTo>
                  <a:pt x="71653" y="1404567"/>
                </a:lnTo>
                <a:lnTo>
                  <a:pt x="101059" y="1404567"/>
                </a:lnTo>
                <a:lnTo>
                  <a:pt x="117908" y="1375684"/>
                </a:lnTo>
                <a:lnTo>
                  <a:pt x="115862" y="1367908"/>
                </a:lnTo>
                <a:lnTo>
                  <a:pt x="103745" y="1360839"/>
                </a:lnTo>
                <a:close/>
              </a:path>
              <a:path w="118109" h="1477010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8109" h="1477010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4348" y="109724"/>
                </a:lnTo>
                <a:lnTo>
                  <a:pt x="116635" y="104687"/>
                </a:lnTo>
                <a:lnTo>
                  <a:pt x="115793" y="98143"/>
                </a:lnTo>
                <a:lnTo>
                  <a:pt x="115258" y="96519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2084" y="3499577"/>
            <a:ext cx="380365" cy="202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611" y="2133601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5651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4641" y="2133600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10858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841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7785" algn="ctr">
              <a:lnSpc>
                <a:spcPct val="100000"/>
              </a:lnSpc>
              <a:spcBef>
                <a:spcPts val="1960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8210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  <a:spcBef>
                <a:spcPts val="1360"/>
              </a:spcBef>
            </a:pPr>
            <a:r>
              <a:rPr sz="3000" b="1" spc="7" baseline="-16666" dirty="0">
                <a:solidFill>
                  <a:srgbClr val="194A35"/>
                </a:solidFill>
                <a:latin typeface="Arial"/>
                <a:cs typeface="Arial"/>
              </a:rPr>
              <a:t>V</a:t>
            </a:r>
            <a:r>
              <a:rPr sz="1300" b="1" spc="5" dirty="0">
                <a:solidFill>
                  <a:srgbClr val="194A35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77836"/>
            <a:ext cx="8517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</a:t>
            </a:r>
            <a:r>
              <a:rPr sz="2400" spc="-40" dirty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rank </a:t>
            </a:r>
            <a:r>
              <a:rPr sz="2400" spc="55" dirty="0">
                <a:latin typeface="Arial Unicode MS"/>
                <a:cs typeface="Arial Unicode MS"/>
              </a:rPr>
              <a:t>(D)=3, </a:t>
            </a: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这里只有三个非零的奇异值</a:t>
            </a:r>
            <a:r>
              <a:rPr sz="2400" spc="-2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1 </a:t>
            </a:r>
            <a:r>
              <a:rPr sz="2400" spc="55" dirty="0">
                <a:latin typeface="Arial Unicode MS"/>
                <a:cs typeface="Arial Unicode MS"/>
              </a:rPr>
              <a:t>,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2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40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3</a:t>
            </a:r>
            <a:endParaRPr sz="2400" baseline="-1923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587" y="1784866"/>
            <a:ext cx="8550977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0" name="object 10"/>
          <p:cNvSpPr txBox="1"/>
          <p:nvPr/>
        </p:nvSpPr>
        <p:spPr>
          <a:xfrm>
            <a:off x="8075073" y="6183452"/>
            <a:ext cx="999490" cy="280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8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/>
          <p:cNvSpPr txBox="1"/>
          <p:nvPr/>
        </p:nvSpPr>
        <p:spPr>
          <a:xfrm>
            <a:off x="2566494" y="5993013"/>
            <a:ext cx="2868930" cy="38087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ts val="2220"/>
              </a:lnSpc>
              <a:spcBef>
                <a:spcPts val="705"/>
              </a:spcBef>
              <a:tabLst>
                <a:tab pos="916305" algn="l"/>
                <a:tab pos="1717675" algn="l"/>
                <a:tab pos="2127250" algn="l"/>
                <a:tab pos="2715260" algn="l"/>
              </a:tabLst>
            </a:pP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Symbo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4" name="object 4"/>
          <p:cNvSpPr/>
          <p:nvPr/>
        </p:nvSpPr>
        <p:spPr>
          <a:xfrm>
            <a:off x="31242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60198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199"/>
                </a:moveTo>
                <a:lnTo>
                  <a:pt x="228600" y="76199"/>
                </a:lnTo>
                <a:lnTo>
                  <a:pt x="2286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7526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676399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764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1447799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152400" y="304800"/>
                </a:lnTo>
                <a:lnTo>
                  <a:pt x="152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905000"/>
            <a:ext cx="152400" cy="762000"/>
          </a:xfrm>
          <a:custGeom>
            <a:avLst/>
            <a:gdLst/>
            <a:ahLst/>
            <a:cxnLst/>
            <a:rect l="l" t="t" r="r" b="b"/>
            <a:pathLst>
              <a:path w="152400" h="762000">
                <a:moveTo>
                  <a:pt x="0" y="762000"/>
                </a:moveTo>
                <a:lnTo>
                  <a:pt x="152400" y="762000"/>
                </a:lnTo>
                <a:lnTo>
                  <a:pt x="152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895600"/>
            <a:ext cx="152400" cy="2895600"/>
          </a:xfrm>
          <a:custGeom>
            <a:avLst/>
            <a:gdLst/>
            <a:ahLst/>
            <a:cxnLst/>
            <a:rect l="l" t="t" r="r" b="b"/>
            <a:pathLst>
              <a:path w="152400" h="2895600">
                <a:moveTo>
                  <a:pt x="0" y="2895599"/>
                </a:moveTo>
                <a:lnTo>
                  <a:pt x="152400" y="2895599"/>
                </a:lnTo>
                <a:lnTo>
                  <a:pt x="152400" y="0"/>
                </a:lnTo>
                <a:lnTo>
                  <a:pt x="0" y="0"/>
                </a:lnTo>
                <a:lnTo>
                  <a:pt x="0" y="2895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1447800"/>
            <a:ext cx="152400" cy="4343400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152400" y="0"/>
                </a:lnTo>
                <a:lnTo>
                  <a:pt x="1524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1981199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0" y="685800"/>
                </a:moveTo>
                <a:lnTo>
                  <a:pt x="228600" y="685800"/>
                </a:lnTo>
                <a:lnTo>
                  <a:pt x="228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28956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0" y="5181600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1142999"/>
                </a:moveTo>
                <a:lnTo>
                  <a:pt x="228600" y="1142999"/>
                </a:lnTo>
                <a:lnTo>
                  <a:pt x="2286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2000" y="19812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152400"/>
                </a:lnTo>
                <a:lnTo>
                  <a:pt x="228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152400"/>
                </a:moveTo>
                <a:lnTo>
                  <a:pt x="2057400" y="152400"/>
                </a:lnTo>
                <a:lnTo>
                  <a:pt x="2057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0"/>
                </a:moveTo>
                <a:lnTo>
                  <a:pt x="2057400" y="0"/>
                </a:lnTo>
                <a:lnTo>
                  <a:pt x="2057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228600"/>
                </a:moveTo>
                <a:lnTo>
                  <a:pt x="4495800" y="228600"/>
                </a:lnTo>
                <a:lnTo>
                  <a:pt x="449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0"/>
                </a:moveTo>
                <a:lnTo>
                  <a:pt x="4495800" y="0"/>
                </a:lnTo>
                <a:lnTo>
                  <a:pt x="44958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228600"/>
                </a:lnTo>
                <a:lnTo>
                  <a:pt x="396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0"/>
                </a:moveTo>
                <a:lnTo>
                  <a:pt x="3962400" y="0"/>
                </a:lnTo>
                <a:lnTo>
                  <a:pt x="3962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7076" y="5114122"/>
            <a:ext cx="4036061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 algn="r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/>
                <a:cs typeface="Arial"/>
              </a:rPr>
              <a:t>S </a:t>
            </a:r>
            <a:r>
              <a:rPr lang="en-US" sz="2400" b="1" spc="-45" dirty="0">
                <a:latin typeface="Arial"/>
                <a:cs typeface="Arial"/>
              </a:rPr>
              <a:t> </a:t>
            </a:r>
            <a:r>
              <a:rPr lang="en-US" altLang="zh-CN"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b="1" spc="400" dirty="0">
                <a:latin typeface="Arial"/>
                <a:cs typeface="Arial"/>
              </a:rPr>
              <a:t>M </a:t>
            </a:r>
            <a:r>
              <a:rPr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</a:t>
            </a:r>
            <a:r>
              <a:rPr sz="2400" spc="-2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1755139" y="6298753"/>
            <a:ext cx="522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52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5340" y="6349174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5940" y="3579480"/>
            <a:ext cx="815086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定理：当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</a:t>
            </a:r>
            <a:r>
              <a:rPr 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的秩大于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时，</a:t>
            </a:r>
            <a:r>
              <a:rPr lang="en-US" altLang="zh-CN" sz="2400" spc="150" dirty="0">
                <a:latin typeface="Arial"/>
                <a:cs typeface="Arial"/>
              </a:rPr>
              <a:t>U</a:t>
            </a:r>
            <a:r>
              <a:rPr lang="en-US" altLang="zh-CN" sz="2400" spc="225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280" dirty="0">
                <a:latin typeface="Arial"/>
                <a:cs typeface="Arial"/>
              </a:rPr>
              <a:t>W</a:t>
            </a:r>
            <a:r>
              <a:rPr lang="en-US" altLang="zh-CN" sz="2400" spc="419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55" dirty="0">
                <a:latin typeface="Arial"/>
                <a:cs typeface="Arial"/>
              </a:rPr>
              <a:t>V</a:t>
            </a:r>
            <a:r>
              <a:rPr lang="en-US" altLang="zh-CN" sz="2400" spc="82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82" baseline="26041" dirty="0">
                <a:latin typeface="Arial Unicode MS"/>
                <a:cs typeface="Arial Unicode MS"/>
              </a:rPr>
              <a:t>T</a:t>
            </a:r>
            <a:r>
              <a:rPr lang="en-US" altLang="zh-CN" sz="2400" spc="60" baseline="26041" dirty="0">
                <a:latin typeface="Arial Unicode MS"/>
                <a:cs typeface="Arial Unicode MS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Frobenius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范数的意义上为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的最佳秩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近似。</a:t>
            </a:r>
            <a:endParaRPr sz="2400" baseline="48888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266" y="4911394"/>
            <a:ext cx="7632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0365" algn="l"/>
                <a:tab pos="664845" algn="l"/>
              </a:tabLst>
            </a:pPr>
            <a:r>
              <a:rPr sz="1350" spc="-10" dirty="0">
                <a:latin typeface="Times New Roman"/>
                <a:cs typeface="Times New Roman"/>
              </a:rPr>
              <a:t>3	3	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48" y="4707597"/>
            <a:ext cx="1535430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-35" dirty="0">
                <a:latin typeface="Times New Roman"/>
                <a:cs typeface="Times New Roman"/>
              </a:rPr>
              <a:t>D </a:t>
            </a:r>
            <a:r>
              <a:rPr sz="2350" spc="-25" dirty="0">
                <a:latin typeface="Symbol"/>
                <a:cs typeface="Symbol"/>
              </a:rPr>
              <a:t></a:t>
            </a:r>
            <a:r>
              <a:rPr sz="2350" spc="-25" dirty="0">
                <a:latin typeface="Times New Roman"/>
                <a:cs typeface="Times New Roman"/>
              </a:rPr>
              <a:t> </a:t>
            </a:r>
            <a:r>
              <a:rPr sz="2350" b="1" spc="-35" dirty="0">
                <a:latin typeface="Times New Roman"/>
                <a:cs typeface="Times New Roman"/>
              </a:rPr>
              <a:t>U </a:t>
            </a:r>
            <a:r>
              <a:rPr sz="2350" b="1" spc="-50" dirty="0">
                <a:latin typeface="Times New Roman"/>
                <a:cs typeface="Times New Roman"/>
              </a:rPr>
              <a:t>W</a:t>
            </a:r>
            <a:r>
              <a:rPr sz="2350" b="1" spc="-405" dirty="0">
                <a:latin typeface="Times New Roman"/>
                <a:cs typeface="Times New Roman"/>
              </a:rPr>
              <a:t> </a:t>
            </a:r>
            <a:r>
              <a:rPr sz="2350" b="1" spc="15" dirty="0">
                <a:latin typeface="Times New Roman"/>
                <a:cs typeface="Times New Roman"/>
              </a:rPr>
              <a:t>V</a:t>
            </a:r>
            <a:r>
              <a:rPr sz="2025" i="1" spc="22" baseline="43209" dirty="0">
                <a:latin typeface="Times New Roman"/>
                <a:cs typeface="Times New Roman"/>
              </a:rPr>
              <a:t>T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911" y="2132796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这里存在什么问题？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3586140" y="2085976"/>
            <a:ext cx="3358221" cy="111440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b="1" dirty="0">
                <a:latin typeface="Calibri"/>
                <a:cs typeface="Calibri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的秩</a:t>
            </a:r>
            <a:r>
              <a:rPr sz="2400" spc="-10" dirty="0">
                <a:latin typeface="Calibri"/>
                <a:cs typeface="Calibri"/>
              </a:rPr>
              <a:t>&gt;3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，因为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测量噪声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仿射近似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2961" y="4292733"/>
            <a:ext cx="233089" cy="23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9418" y="4611549"/>
            <a:ext cx="1333058" cy="75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0505" y="4539136"/>
            <a:ext cx="2285998" cy="895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5561" y="4525824"/>
            <a:ext cx="3657600" cy="1066800"/>
          </a:xfrm>
          <a:custGeom>
            <a:avLst/>
            <a:gdLst/>
            <a:ahLst/>
            <a:cxnLst/>
            <a:rect l="l" t="t" r="r" b="b"/>
            <a:pathLst>
              <a:path w="3657600" h="1066800">
                <a:moveTo>
                  <a:pt x="0" y="0"/>
                </a:moveTo>
                <a:lnTo>
                  <a:pt x="3657600" y="0"/>
                </a:lnTo>
                <a:lnTo>
                  <a:pt x="36576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78939" y="1315720"/>
            <a:ext cx="622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60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	</a:t>
            </a:r>
            <a:r>
              <a:rPr sz="2700" spc="15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-44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7716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251" y="1185043"/>
            <a:ext cx="2233490" cy="502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990626"/>
            <a:ext cx="3048000" cy="2591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210820"/>
            <a:ext cx="4295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重构结果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3810000"/>
            <a:ext cx="21585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739" y="6276848"/>
            <a:ext cx="669544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spc="-30" dirty="0">
                <a:latin typeface="Arial"/>
                <a:cs typeface="Arial"/>
              </a:rPr>
              <a:t>Tomasi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80" dirty="0">
                <a:latin typeface="Arial"/>
                <a:cs typeface="Arial"/>
              </a:rPr>
              <a:t>T. </a:t>
            </a:r>
            <a:r>
              <a:rPr sz="1400" spc="-5" dirty="0">
                <a:latin typeface="Arial"/>
                <a:cs typeface="Arial"/>
              </a:rPr>
              <a:t>Kanade.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Shape and motion from image streams under orthography: 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factorization method.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IJCV</a:t>
            </a:r>
            <a:r>
              <a:rPr sz="1400" spc="-5" dirty="0">
                <a:latin typeface="Arial"/>
                <a:cs typeface="Arial"/>
              </a:rPr>
              <a:t>, 9(2):137-154, November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2209800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4053451"/>
            <a:ext cx="8418195" cy="214789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2794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分解不唯一。通过以下变换可以得到相同的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D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55900" marR="4418330">
              <a:lnSpc>
                <a:spcPts val="3470"/>
              </a:lnSpc>
              <a:spcBef>
                <a:spcPts val="175"/>
              </a:spcBef>
            </a:pPr>
            <a:r>
              <a:rPr sz="2400" b="1" dirty="0">
                <a:latin typeface="Calibri"/>
                <a:cs typeface="Calibri"/>
              </a:rPr>
              <a:t>M* = M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  S* 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spc="-7" baseline="26041" dirty="0">
                <a:latin typeface="Calibri"/>
                <a:cs typeface="Calibri"/>
              </a:rPr>
              <a:t>-1</a:t>
            </a:r>
            <a:r>
              <a:rPr sz="2400" b="1" spc="-5" dirty="0"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其中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是描述仿射变换的任意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3×3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必须利用其他约束条件来解决歧义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8368" y="2009512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267" y="2178227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2133" y="2168702"/>
            <a:ext cx="347980" cy="36258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84"/>
              </a:spcBef>
            </a:pPr>
            <a:r>
              <a:rPr sz="2000" b="1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360" y="2178229"/>
            <a:ext cx="356235" cy="37147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010"/>
              </a:lnSpc>
            </a:pPr>
            <a:r>
              <a:rPr sz="3000" b="1" baseline="-16666" dirty="0">
                <a:latin typeface="Calibri"/>
                <a:cs typeface="Calibri"/>
              </a:rPr>
              <a:t>H</a:t>
            </a:r>
            <a:r>
              <a:rPr sz="1300" b="1" spc="5" dirty="0">
                <a:latin typeface="Calibri"/>
                <a:cs typeface="Calibri"/>
              </a:rPr>
              <a:t>-1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683" y="3305590"/>
            <a:ext cx="1068705" cy="268605"/>
          </a:xfrm>
          <a:custGeom>
            <a:avLst/>
            <a:gdLst/>
            <a:ahLst/>
            <a:cxnLst/>
            <a:rect l="l" t="t" r="r" b="b"/>
            <a:pathLst>
              <a:path w="1068704" h="268604">
                <a:moveTo>
                  <a:pt x="1068319" y="0"/>
                </a:moveTo>
                <a:lnTo>
                  <a:pt x="1061680" y="42399"/>
                </a:lnTo>
                <a:lnTo>
                  <a:pt x="1043193" y="79223"/>
                </a:lnTo>
                <a:lnTo>
                  <a:pt x="1015003" y="108261"/>
                </a:lnTo>
                <a:lnTo>
                  <a:pt x="979255" y="127305"/>
                </a:lnTo>
                <a:lnTo>
                  <a:pt x="938094" y="134144"/>
                </a:lnTo>
                <a:lnTo>
                  <a:pt x="664383" y="134144"/>
                </a:lnTo>
                <a:lnTo>
                  <a:pt x="623222" y="140982"/>
                </a:lnTo>
                <a:lnTo>
                  <a:pt x="587474" y="160026"/>
                </a:lnTo>
                <a:lnTo>
                  <a:pt x="559285" y="189064"/>
                </a:lnTo>
                <a:lnTo>
                  <a:pt x="540798" y="225888"/>
                </a:lnTo>
                <a:lnTo>
                  <a:pt x="534159" y="268288"/>
                </a:lnTo>
                <a:lnTo>
                  <a:pt x="527520" y="225888"/>
                </a:lnTo>
                <a:lnTo>
                  <a:pt x="509033" y="189064"/>
                </a:lnTo>
                <a:lnTo>
                  <a:pt x="480844" y="160026"/>
                </a:lnTo>
                <a:lnTo>
                  <a:pt x="445096" y="140982"/>
                </a:lnTo>
                <a:lnTo>
                  <a:pt x="403935" y="134144"/>
                </a:lnTo>
                <a:lnTo>
                  <a:pt x="130224" y="134144"/>
                </a:lnTo>
                <a:lnTo>
                  <a:pt x="89063" y="127305"/>
                </a:lnTo>
                <a:lnTo>
                  <a:pt x="53315" y="108261"/>
                </a:lnTo>
                <a:lnTo>
                  <a:pt x="25125" y="79223"/>
                </a:lnTo>
                <a:lnTo>
                  <a:pt x="6638" y="42399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8419" y="3315177"/>
            <a:ext cx="1957070" cy="268605"/>
          </a:xfrm>
          <a:custGeom>
            <a:avLst/>
            <a:gdLst/>
            <a:ahLst/>
            <a:cxnLst/>
            <a:rect l="l" t="t" r="r" b="b"/>
            <a:pathLst>
              <a:path w="1957070" h="268604">
                <a:moveTo>
                  <a:pt x="1956451" y="2"/>
                </a:moveTo>
                <a:lnTo>
                  <a:pt x="1949812" y="42402"/>
                </a:lnTo>
                <a:lnTo>
                  <a:pt x="1931325" y="79226"/>
                </a:lnTo>
                <a:lnTo>
                  <a:pt x="1903135" y="108264"/>
                </a:lnTo>
                <a:lnTo>
                  <a:pt x="1867387" y="127308"/>
                </a:lnTo>
                <a:lnTo>
                  <a:pt x="1826226" y="134147"/>
                </a:lnTo>
                <a:lnTo>
                  <a:pt x="1108450" y="134145"/>
                </a:lnTo>
                <a:lnTo>
                  <a:pt x="1067289" y="140983"/>
                </a:lnTo>
                <a:lnTo>
                  <a:pt x="1031541" y="160027"/>
                </a:lnTo>
                <a:lnTo>
                  <a:pt x="1003351" y="189065"/>
                </a:lnTo>
                <a:lnTo>
                  <a:pt x="984864" y="225889"/>
                </a:lnTo>
                <a:lnTo>
                  <a:pt x="978225" y="268290"/>
                </a:lnTo>
                <a:lnTo>
                  <a:pt x="971586" y="225889"/>
                </a:lnTo>
                <a:lnTo>
                  <a:pt x="953099" y="189065"/>
                </a:lnTo>
                <a:lnTo>
                  <a:pt x="924909" y="160027"/>
                </a:lnTo>
                <a:lnTo>
                  <a:pt x="889161" y="140983"/>
                </a:lnTo>
                <a:lnTo>
                  <a:pt x="848000" y="134145"/>
                </a:lnTo>
                <a:lnTo>
                  <a:pt x="130224" y="134145"/>
                </a:lnTo>
                <a:lnTo>
                  <a:pt x="89063" y="127306"/>
                </a:lnTo>
                <a:lnTo>
                  <a:pt x="53315" y="108262"/>
                </a:lnTo>
                <a:lnTo>
                  <a:pt x="25125" y="79224"/>
                </a:lnTo>
                <a:lnTo>
                  <a:pt x="6638" y="4240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7818" y="3637987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4883" y="3621834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S*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1035" y="259998"/>
            <a:ext cx="38315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2999" y="1391920"/>
            <a:ext cx="6324601" cy="3942424"/>
            <a:chOff x="1142999" y="1391920"/>
            <a:chExt cx="6324601" cy="3942424"/>
          </a:xfrm>
        </p:grpSpPr>
        <p:sp>
          <p:nvSpPr>
            <p:cNvPr id="3" name="object 3"/>
            <p:cNvSpPr/>
            <p:nvPr/>
          </p:nvSpPr>
          <p:spPr>
            <a:xfrm>
              <a:off x="1524000" y="1447801"/>
              <a:ext cx="59436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398" y="2819400"/>
              <a:ext cx="2943225" cy="2280920"/>
            </a:xfrm>
            <a:custGeom>
              <a:avLst/>
              <a:gdLst/>
              <a:ahLst/>
              <a:cxnLst/>
              <a:rect l="l" t="t" r="r" b="b"/>
              <a:pathLst>
                <a:path w="2943225" h="2280920">
                  <a:moveTo>
                    <a:pt x="462403" y="0"/>
                  </a:moveTo>
                  <a:lnTo>
                    <a:pt x="0" y="1531934"/>
                  </a:lnTo>
                  <a:lnTo>
                    <a:pt x="2480275" y="2280585"/>
                  </a:lnTo>
                  <a:lnTo>
                    <a:pt x="2942677" y="748651"/>
                  </a:lnTo>
                  <a:lnTo>
                    <a:pt x="462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2895600"/>
              <a:ext cx="476123" cy="1246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2999" y="2895600"/>
              <a:ext cx="1800798" cy="1545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999" y="4142414"/>
              <a:ext cx="1800798" cy="298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9800" y="3657600"/>
              <a:ext cx="1981200" cy="152400"/>
            </a:xfrm>
            <a:custGeom>
              <a:avLst/>
              <a:gdLst/>
              <a:ahLst/>
              <a:cxnLst/>
              <a:rect l="l" t="t" r="r" b="b"/>
              <a:pathLst>
                <a:path w="1981200" h="152400">
                  <a:moveTo>
                    <a:pt x="1981200" y="152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0" y="3962400"/>
              <a:ext cx="1676400" cy="533400"/>
            </a:xfrm>
            <a:custGeom>
              <a:avLst/>
              <a:gdLst/>
              <a:ahLst/>
              <a:cxnLst/>
              <a:rect l="l" t="t" r="r" b="b"/>
              <a:pathLst>
                <a:path w="1676400" h="533400">
                  <a:moveTo>
                    <a:pt x="1676400" y="533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17340" y="4668520"/>
              <a:ext cx="843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S* </a:t>
              </a:r>
              <a:r>
                <a:rPr sz="1800" b="1" dirty="0">
                  <a:latin typeface="Calibri"/>
                  <a:cs typeface="Calibri"/>
                </a:rPr>
                <a:t>=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H</a:t>
              </a:r>
              <a:r>
                <a:rPr sz="1800" b="1" spc="-7" baseline="25462" dirty="0">
                  <a:latin typeface="Calibri"/>
                  <a:cs typeface="Calibri"/>
                </a:rPr>
                <a:t>-1</a:t>
              </a:r>
              <a:r>
                <a:rPr sz="1800" b="1" spc="-5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800" y="40237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4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8" y="44809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5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5139" y="4439920"/>
              <a:ext cx="7429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A* = A</a:t>
              </a:r>
              <a:r>
                <a:rPr sz="1600" b="1" spc="-8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79540" y="4744720"/>
              <a:ext cx="8293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Calibri"/>
                  <a:cs typeface="Calibri"/>
                </a:rPr>
                <a:t>A’* </a:t>
              </a:r>
              <a:r>
                <a:rPr sz="1600" b="1" dirty="0">
                  <a:latin typeface="Calibri"/>
                  <a:cs typeface="Calibri"/>
                </a:rPr>
                <a:t>= </a:t>
              </a:r>
              <a:r>
                <a:rPr sz="1600" b="1" spc="-35" dirty="0">
                  <a:latin typeface="Calibri"/>
                  <a:cs typeface="Calibri"/>
                </a:rPr>
                <a:t>A’</a:t>
              </a:r>
              <a:r>
                <a:rPr sz="1600" b="1" spc="-6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59939" y="2458720"/>
              <a:ext cx="1485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784340" y="2687320"/>
              <a:ext cx="1930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70" dirty="0">
                  <a:latin typeface="Calibri"/>
                  <a:cs typeface="Calibri"/>
                </a:rPr>
                <a:t>A</a:t>
              </a:r>
              <a:r>
                <a:rPr sz="1600" b="1" dirty="0">
                  <a:latin typeface="Calibri"/>
                  <a:cs typeface="Calibri"/>
                </a:rPr>
                <a:t>’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69740" y="1391920"/>
              <a:ext cx="1219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S</a:t>
              </a:r>
              <a:endParaRPr sz="16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1740" y="5587174"/>
            <a:ext cx="3940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Unicode MS"/>
                <a:cs typeface="Arial Unicode MS"/>
              </a:rPr>
              <a:t>Courtesy </a:t>
            </a:r>
            <a:r>
              <a:rPr sz="1400" spc="35" dirty="0">
                <a:latin typeface="Arial Unicode MS"/>
                <a:cs typeface="Arial Unicode MS"/>
              </a:rPr>
              <a:t>of </a:t>
            </a:r>
            <a:r>
              <a:rPr sz="1400" spc="65" dirty="0">
                <a:latin typeface="Arial Unicode MS"/>
                <a:cs typeface="Arial Unicode MS"/>
              </a:rPr>
              <a:t>Oxford </a:t>
            </a:r>
            <a:r>
              <a:rPr sz="1400" b="1" spc="75" dirty="0">
                <a:latin typeface="Arial"/>
                <a:cs typeface="Arial"/>
              </a:rPr>
              <a:t>Visual </a:t>
            </a:r>
            <a:r>
              <a:rPr sz="1400" b="1" spc="125" dirty="0">
                <a:latin typeface="Arial"/>
                <a:cs typeface="Arial"/>
              </a:rPr>
              <a:t>Geometry </a:t>
            </a:r>
            <a:r>
              <a:rPr sz="1400" b="1" spc="110" dirty="0">
                <a:latin typeface="Arial"/>
                <a:cs typeface="Arial"/>
              </a:rPr>
              <a:t>Group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6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</a:t>
            </a:r>
            <a:r>
              <a:rPr lang="zh-CN" altLang="en-US" spc="65" dirty="0">
                <a:latin typeface="黑体" panose="02010609060101010101" pitchFamily="49" charset="-122"/>
                <a:ea typeface="黑体" panose="02010609060101010101" pitchFamily="49" charset="-122"/>
              </a:rPr>
              <a:t>恢复结构问题</a:t>
            </a:r>
            <a:endParaRPr spc="6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60900" y="2419350"/>
            <a:ext cx="4114800" cy="308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000" y="2419350"/>
            <a:ext cx="41148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3048000" y="136203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Structure from Motion (</a:t>
            </a:r>
            <a:r>
              <a:rPr kumimoji="1" lang="en-US" altLang="zh-CN" dirty="0" err="1" smtClean="0"/>
              <a:t>sfm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12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6849" y="5639971"/>
            <a:ext cx="7817484" cy="117211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已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标定的摄像机也存在歧义</a:t>
            </a:r>
            <a:endParaRPr lang="en-US" altLang="zh-CN" sz="24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对于已标定的摄像机，相似歧义是唯一的歧义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400" spc="-5" dirty="0">
                <a:latin typeface="Arial Unicode MS"/>
                <a:cs typeface="Arial Unicode MS"/>
              </a:rPr>
              <a:t>[</a:t>
            </a:r>
            <a:r>
              <a:rPr sz="1400" spc="-5" dirty="0" err="1">
                <a:latin typeface="Arial Unicode MS"/>
                <a:cs typeface="Arial Unicode MS"/>
              </a:rPr>
              <a:t>Longuet</a:t>
            </a:r>
            <a:r>
              <a:rPr sz="1400" spc="-5" dirty="0">
                <a:latin typeface="Arial Unicode MS"/>
                <a:cs typeface="Arial Unicode MS"/>
              </a:rPr>
              <a:t>-Higgins</a:t>
            </a:r>
            <a:r>
              <a:rPr sz="1400" spc="-5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’81]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86" y="1195128"/>
            <a:ext cx="8077834" cy="74437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场景由图像仅经过相似变换（旋转，平移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，缩放）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,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叫做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度量重构</a:t>
            </a:r>
            <a:endParaRPr sz="2500" b="1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28913"/>
            <a:ext cx="3926782" cy="140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9026" y="3998963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309" y="452756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4">
                <a:moveTo>
                  <a:pt x="0" y="0"/>
                </a:moveTo>
                <a:lnTo>
                  <a:pt x="503432" y="0"/>
                </a:lnTo>
              </a:path>
            </a:pathLst>
          </a:custGeom>
          <a:ln w="503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7309" y="4502396"/>
            <a:ext cx="503555" cy="50800"/>
          </a:xfrm>
          <a:custGeom>
            <a:avLst/>
            <a:gdLst/>
            <a:ahLst/>
            <a:cxnLst/>
            <a:rect l="l" t="t" r="r" b="b"/>
            <a:pathLst>
              <a:path w="503554" h="50800">
                <a:moveTo>
                  <a:pt x="0" y="0"/>
                </a:moveTo>
                <a:lnTo>
                  <a:pt x="503433" y="0"/>
                </a:lnTo>
                <a:lnTo>
                  <a:pt x="503433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188" y="4149992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5634" y="4250679"/>
            <a:ext cx="598170" cy="503555"/>
          </a:xfrm>
          <a:custGeom>
            <a:avLst/>
            <a:gdLst/>
            <a:ahLst/>
            <a:cxnLst/>
            <a:rect l="l" t="t" r="r" b="b"/>
            <a:pathLst>
              <a:path w="598170" h="503554">
                <a:moveTo>
                  <a:pt x="0" y="0"/>
                </a:moveTo>
                <a:lnTo>
                  <a:pt x="598018" y="0"/>
                </a:lnTo>
                <a:lnTo>
                  <a:pt x="598018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218" y="4623221"/>
            <a:ext cx="566362" cy="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8380" y="4393318"/>
            <a:ext cx="531495" cy="990600"/>
          </a:xfrm>
          <a:custGeom>
            <a:avLst/>
            <a:gdLst/>
            <a:ahLst/>
            <a:cxnLst/>
            <a:rect l="l" t="t" r="r" b="b"/>
            <a:pathLst>
              <a:path w="531495" h="990600">
                <a:moveTo>
                  <a:pt x="530955" y="990086"/>
                </a:moveTo>
                <a:lnTo>
                  <a:pt x="0" y="741737"/>
                </a:lnTo>
                <a:lnTo>
                  <a:pt x="0" y="0"/>
                </a:lnTo>
                <a:lnTo>
                  <a:pt x="530955" y="248348"/>
                </a:lnTo>
                <a:lnTo>
                  <a:pt x="530955" y="99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9712" y="4426881"/>
            <a:ext cx="497205" cy="956944"/>
          </a:xfrm>
          <a:custGeom>
            <a:avLst/>
            <a:gdLst/>
            <a:ahLst/>
            <a:cxnLst/>
            <a:rect l="l" t="t" r="r" b="b"/>
            <a:pathLst>
              <a:path w="497204" h="956945">
                <a:moveTo>
                  <a:pt x="0" y="956523"/>
                </a:moveTo>
                <a:lnTo>
                  <a:pt x="496721" y="724187"/>
                </a:lnTo>
                <a:lnTo>
                  <a:pt x="496721" y="0"/>
                </a:lnTo>
                <a:lnTo>
                  <a:pt x="0" y="232335"/>
                </a:lnTo>
                <a:lnTo>
                  <a:pt x="0" y="9565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6"/>
                </a:lnTo>
                <a:lnTo>
                  <a:pt x="5308" y="33750"/>
                </a:lnTo>
                <a:lnTo>
                  <a:pt x="11068" y="37987"/>
                </a:lnTo>
                <a:lnTo>
                  <a:pt x="18122" y="39541"/>
                </a:lnTo>
                <a:lnTo>
                  <a:pt x="25177" y="37987"/>
                </a:lnTo>
                <a:lnTo>
                  <a:pt x="30937" y="33750"/>
                </a:lnTo>
                <a:lnTo>
                  <a:pt x="34821" y="27466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7"/>
                </a:lnTo>
                <a:lnTo>
                  <a:pt x="5308" y="33751"/>
                </a:lnTo>
                <a:lnTo>
                  <a:pt x="11068" y="37988"/>
                </a:lnTo>
                <a:lnTo>
                  <a:pt x="18122" y="39542"/>
                </a:lnTo>
                <a:lnTo>
                  <a:pt x="25177" y="37988"/>
                </a:lnTo>
                <a:lnTo>
                  <a:pt x="30937" y="33751"/>
                </a:lnTo>
                <a:lnTo>
                  <a:pt x="34821" y="27467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216" y="4891101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3459" y="4838208"/>
            <a:ext cx="776605" cy="85725"/>
          </a:xfrm>
          <a:custGeom>
            <a:avLst/>
            <a:gdLst/>
            <a:ahLst/>
            <a:cxnLst/>
            <a:rect l="l" t="t" r="r" b="b"/>
            <a:pathLst>
              <a:path w="776604" h="85725">
                <a:moveTo>
                  <a:pt x="0" y="85366"/>
                </a:moveTo>
                <a:lnTo>
                  <a:pt x="7764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668" y="4937554"/>
            <a:ext cx="795020" cy="92075"/>
          </a:xfrm>
          <a:custGeom>
            <a:avLst/>
            <a:gdLst/>
            <a:ahLst/>
            <a:cxnLst/>
            <a:rect l="l" t="t" r="r" b="b"/>
            <a:pathLst>
              <a:path w="795020" h="92075">
                <a:moveTo>
                  <a:pt x="0" y="0"/>
                </a:moveTo>
                <a:lnTo>
                  <a:pt x="794565" y="914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2849" y="4888415"/>
            <a:ext cx="68896" cy="6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0389" y="4783518"/>
            <a:ext cx="789940" cy="61594"/>
          </a:xfrm>
          <a:custGeom>
            <a:avLst/>
            <a:gdLst/>
            <a:ahLst/>
            <a:cxnLst/>
            <a:rect l="l" t="t" r="r" b="b"/>
            <a:pathLst>
              <a:path w="789939" h="61595">
                <a:moveTo>
                  <a:pt x="0" y="0"/>
                </a:moveTo>
                <a:lnTo>
                  <a:pt x="789324" y="61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0389" y="5031002"/>
            <a:ext cx="794385" cy="107950"/>
          </a:xfrm>
          <a:custGeom>
            <a:avLst/>
            <a:gdLst/>
            <a:ahLst/>
            <a:cxnLst/>
            <a:rect l="l" t="t" r="r" b="b"/>
            <a:pathLst>
              <a:path w="794385" h="107950">
                <a:moveTo>
                  <a:pt x="0" y="107782"/>
                </a:moveTo>
                <a:lnTo>
                  <a:pt x="7943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2148" y="4783923"/>
            <a:ext cx="322580" cy="20955"/>
          </a:xfrm>
          <a:custGeom>
            <a:avLst/>
            <a:gdLst/>
            <a:ahLst/>
            <a:cxnLst/>
            <a:rect l="l" t="t" r="r" b="b"/>
            <a:pathLst>
              <a:path w="322579" h="20954">
                <a:moveTo>
                  <a:pt x="0" y="20532"/>
                </a:moveTo>
                <a:lnTo>
                  <a:pt x="3223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6986" y="5084893"/>
            <a:ext cx="327660" cy="45720"/>
          </a:xfrm>
          <a:custGeom>
            <a:avLst/>
            <a:gdLst/>
            <a:ahLst/>
            <a:cxnLst/>
            <a:rect l="l" t="t" r="r" b="b"/>
            <a:pathLst>
              <a:path w="327660" h="45720">
                <a:moveTo>
                  <a:pt x="0" y="0"/>
                </a:moveTo>
                <a:lnTo>
                  <a:pt x="327232" y="451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1410" y="479175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1410" y="500722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284" y="4872558"/>
            <a:ext cx="665480" cy="48260"/>
          </a:xfrm>
          <a:custGeom>
            <a:avLst/>
            <a:gdLst/>
            <a:ahLst/>
            <a:cxnLst/>
            <a:rect l="l" t="t" r="r" b="b"/>
            <a:pathLst>
              <a:path w="665479" h="48260">
                <a:moveTo>
                  <a:pt x="0" y="0"/>
                </a:moveTo>
                <a:lnTo>
                  <a:pt x="665265" y="480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0284" y="4922863"/>
            <a:ext cx="665480" cy="95250"/>
          </a:xfrm>
          <a:custGeom>
            <a:avLst/>
            <a:gdLst/>
            <a:ahLst/>
            <a:cxnLst/>
            <a:rect l="l" t="t" r="r" b="b"/>
            <a:pathLst>
              <a:path w="665479" h="95250">
                <a:moveTo>
                  <a:pt x="0" y="94683"/>
                </a:moveTo>
                <a:lnTo>
                  <a:pt x="6652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8041" y="4840085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041" y="4985075"/>
            <a:ext cx="64942" cy="64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4218" y="4392805"/>
            <a:ext cx="323215" cy="76200"/>
          </a:xfrm>
          <a:custGeom>
            <a:avLst/>
            <a:gdLst/>
            <a:ahLst/>
            <a:cxnLst/>
            <a:rect l="l" t="t" r="r" b="b"/>
            <a:pathLst>
              <a:path w="323214" h="76200">
                <a:moveTo>
                  <a:pt x="0" y="0"/>
                </a:moveTo>
                <a:lnTo>
                  <a:pt x="322582" y="0"/>
                </a:lnTo>
                <a:lnTo>
                  <a:pt x="322582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28339" y="4036476"/>
            <a:ext cx="9789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Similarity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058" y="1078674"/>
            <a:ext cx="7677784" cy="36535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仅凭图像无法估计场景的绝对尺度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683" y="301020"/>
            <a:ext cx="37547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306400"/>
            <a:ext cx="5052377" cy="4522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598" y="3506161"/>
            <a:ext cx="450215" cy="593090"/>
          </a:xfrm>
          <a:custGeom>
            <a:avLst/>
            <a:gdLst/>
            <a:ahLst/>
            <a:cxnLst/>
            <a:rect l="l" t="t" r="r" b="b"/>
            <a:pathLst>
              <a:path w="450214" h="593089">
                <a:moveTo>
                  <a:pt x="240004" y="0"/>
                </a:moveTo>
                <a:lnTo>
                  <a:pt x="0" y="102692"/>
                </a:lnTo>
                <a:lnTo>
                  <a:pt x="209829" y="593087"/>
                </a:lnTo>
                <a:lnTo>
                  <a:pt x="449833" y="490395"/>
                </a:lnTo>
                <a:lnTo>
                  <a:pt x="240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29164" y="3491726"/>
            <a:ext cx="478790" cy="622300"/>
          </a:xfrm>
          <a:custGeom>
            <a:avLst/>
            <a:gdLst/>
            <a:ahLst/>
            <a:cxnLst/>
            <a:rect l="l" t="t" r="r" b="b"/>
            <a:pathLst>
              <a:path w="478789" h="622300">
                <a:moveTo>
                  <a:pt x="255891" y="0"/>
                </a:moveTo>
                <a:lnTo>
                  <a:pt x="2990" y="108210"/>
                </a:lnTo>
                <a:lnTo>
                  <a:pt x="0" y="115674"/>
                </a:lnTo>
                <a:lnTo>
                  <a:pt x="215347" y="618966"/>
                </a:lnTo>
                <a:lnTo>
                  <a:pt x="222812" y="621957"/>
                </a:lnTo>
                <a:lnTo>
                  <a:pt x="295514" y="590849"/>
                </a:lnTo>
                <a:lnTo>
                  <a:pt x="230944" y="590849"/>
                </a:lnTo>
                <a:lnTo>
                  <a:pt x="31107" y="123807"/>
                </a:lnTo>
                <a:lnTo>
                  <a:pt x="247759" y="31107"/>
                </a:lnTo>
                <a:lnTo>
                  <a:pt x="275386" y="31107"/>
                </a:lnTo>
                <a:lnTo>
                  <a:pt x="263356" y="2990"/>
                </a:lnTo>
                <a:lnTo>
                  <a:pt x="255891" y="0"/>
                </a:lnTo>
                <a:close/>
              </a:path>
              <a:path w="478789" h="622300">
                <a:moveTo>
                  <a:pt x="275386" y="31107"/>
                </a:moveTo>
                <a:lnTo>
                  <a:pt x="247759" y="31107"/>
                </a:lnTo>
                <a:lnTo>
                  <a:pt x="447596" y="498149"/>
                </a:lnTo>
                <a:lnTo>
                  <a:pt x="230944" y="590849"/>
                </a:lnTo>
                <a:lnTo>
                  <a:pt x="295514" y="590849"/>
                </a:lnTo>
                <a:lnTo>
                  <a:pt x="475712" y="513746"/>
                </a:lnTo>
                <a:lnTo>
                  <a:pt x="478703" y="506281"/>
                </a:lnTo>
                <a:lnTo>
                  <a:pt x="275386" y="3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2209786"/>
            <a:ext cx="7162800" cy="464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4139" y="231965"/>
            <a:ext cx="6266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解决相似歧义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523" y="5574474"/>
            <a:ext cx="7209790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36345" marR="5080" indent="-1224280" algn="ctr">
              <a:lnSpc>
                <a:spcPts val="3329"/>
              </a:lnSpc>
              <a:spcBef>
                <a:spcPts val="235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标定相机时，我们会认为假设一个世界坐标系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2925" y="1404868"/>
            <a:ext cx="8296275" cy="3776732"/>
            <a:chOff x="542925" y="1404868"/>
            <a:chExt cx="8296275" cy="3776732"/>
          </a:xfrm>
        </p:grpSpPr>
        <p:sp>
          <p:nvSpPr>
            <p:cNvPr id="2" name="object 2"/>
            <p:cNvSpPr/>
            <p:nvPr/>
          </p:nvSpPr>
          <p:spPr>
            <a:xfrm>
              <a:off x="542925" y="1404868"/>
              <a:ext cx="7981950" cy="3552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38800" y="1752600"/>
              <a:ext cx="3200400" cy="3429000"/>
            </a:xfrm>
            <a:custGeom>
              <a:avLst/>
              <a:gdLst/>
              <a:ahLst/>
              <a:cxnLst/>
              <a:rect l="l" t="t" r="r" b="b"/>
              <a:pathLst>
                <a:path w="3200400" h="3429000">
                  <a:moveTo>
                    <a:pt x="0" y="3429000"/>
                  </a:moveTo>
                  <a:lnTo>
                    <a:pt x="3200400" y="3429000"/>
                  </a:lnTo>
                  <a:lnTo>
                    <a:pt x="32004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2065" y="1696143"/>
              <a:ext cx="136652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3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标定装置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97100" y="2458967"/>
              <a:ext cx="177800" cy="177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178040" y="2643732"/>
              <a:ext cx="219710" cy="3879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620"/>
                </a:lnSpc>
              </a:pPr>
              <a:r>
                <a:rPr sz="2400" b="1" i="1" spc="-670" dirty="0">
                  <a:latin typeface="Times New Roman"/>
                  <a:cs typeface="Times New Roman"/>
                </a:rPr>
                <a:t>j</a:t>
              </a:r>
              <a:r>
                <a:rPr sz="2400" b="1" i="1" spc="-5" dirty="0">
                  <a:latin typeface="Times New Roman"/>
                  <a:cs typeface="Times New Roman"/>
                </a:rPr>
                <a:t>j</a:t>
              </a:r>
              <a:r>
                <a:rPr sz="2400" b="1" i="1" spc="-1604" baseline="-19097" dirty="0">
                  <a:latin typeface="Times New Roman"/>
                  <a:cs typeface="Times New Roman"/>
                </a:rPr>
                <a:t>C</a:t>
              </a:r>
              <a:r>
                <a:rPr sz="2400" b="1" i="1" baseline="-19097" dirty="0">
                  <a:latin typeface="Times New Roman"/>
                  <a:cs typeface="Times New Roman"/>
                </a:rPr>
                <a:t>C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2590800"/>
              <a:ext cx="2465256" cy="246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5112" y="2725181"/>
              <a:ext cx="473709" cy="584835"/>
            </a:xfrm>
            <a:custGeom>
              <a:avLst/>
              <a:gdLst/>
              <a:ahLst/>
              <a:cxnLst/>
              <a:rect l="l" t="t" r="r" b="b"/>
              <a:pathLst>
                <a:path w="473709" h="584835">
                  <a:moveTo>
                    <a:pt x="0" y="584775"/>
                  </a:moveTo>
                  <a:lnTo>
                    <a:pt x="473673" y="584775"/>
                  </a:lnTo>
                  <a:lnTo>
                    <a:pt x="473673" y="0"/>
                  </a:lnTo>
                  <a:lnTo>
                    <a:pt x="0" y="0"/>
                  </a:lnTo>
                  <a:lnTo>
                    <a:pt x="0" y="584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7878" y="2510645"/>
              <a:ext cx="4199255" cy="1014730"/>
            </a:xfrm>
            <a:custGeom>
              <a:avLst/>
              <a:gdLst/>
              <a:ahLst/>
              <a:cxnLst/>
              <a:rect l="l" t="t" r="r" b="b"/>
              <a:pathLst>
                <a:path w="4199255" h="1014729">
                  <a:moveTo>
                    <a:pt x="16243" y="0"/>
                  </a:moveTo>
                  <a:lnTo>
                    <a:pt x="0" y="74448"/>
                  </a:lnTo>
                  <a:lnTo>
                    <a:pt x="3967653" y="940117"/>
                  </a:lnTo>
                  <a:lnTo>
                    <a:pt x="3951410" y="1014566"/>
                  </a:lnTo>
                  <a:lnTo>
                    <a:pt x="4199121" y="951623"/>
                  </a:lnTo>
                  <a:lnTo>
                    <a:pt x="4092495" y="865670"/>
                  </a:lnTo>
                  <a:lnTo>
                    <a:pt x="3983897" y="865670"/>
                  </a:lnTo>
                  <a:lnTo>
                    <a:pt x="16243" y="0"/>
                  </a:lnTo>
                  <a:close/>
                </a:path>
                <a:path w="4199255" h="1014729">
                  <a:moveTo>
                    <a:pt x="4000140" y="791221"/>
                  </a:moveTo>
                  <a:lnTo>
                    <a:pt x="3983897" y="865670"/>
                  </a:lnTo>
                  <a:lnTo>
                    <a:pt x="4092495" y="865670"/>
                  </a:lnTo>
                  <a:lnTo>
                    <a:pt x="4000140" y="791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27416" y="1969966"/>
              <a:ext cx="876935" cy="1218923"/>
            </a:xfrm>
            <a:prstGeom prst="rect">
              <a:avLst/>
            </a:prstGeom>
          </p:spPr>
          <p:txBody>
            <a:bodyPr vert="horz" wrap="square" lIns="0" tIns="18605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465"/>
                </a:spcBef>
              </a:pPr>
              <a:r>
                <a:rPr lang="zh-CN" altLang="en-US" spc="55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图像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  <a:p>
              <a:pPr marL="139065">
                <a:lnSpc>
                  <a:spcPct val="100000"/>
                </a:lnSpc>
                <a:spcBef>
                  <a:spcPts val="1825"/>
                </a:spcBef>
              </a:pPr>
              <a:r>
                <a:rPr sz="3200" spc="100" dirty="0">
                  <a:latin typeface="Arial Unicode MS"/>
                  <a:cs typeface="Arial Unicode MS"/>
                </a:rPr>
                <a:t>p</a:t>
              </a:r>
              <a:r>
                <a:rPr sz="3150" spc="150" baseline="-19841" dirty="0">
                  <a:latin typeface="Arial Unicode MS"/>
                  <a:cs typeface="Arial Unicode MS"/>
                </a:rPr>
                <a:t>i</a:t>
              </a:r>
              <a:endParaRPr sz="3150" baseline="-19841" dirty="0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708406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en-US" altLang="zh-CN" sz="24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en-US" altLang="zh-CN" sz="2400" dirty="0">
              <a:solidFill>
                <a:schemeClr val="bg2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4328" y="778065"/>
            <a:ext cx="30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2739" y="1254125"/>
            <a:ext cx="5881371" cy="3765549"/>
            <a:chOff x="1602739" y="1254125"/>
            <a:chExt cx="5881371" cy="3765549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59740" y="5267345"/>
            <a:ext cx="5476240" cy="128560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spc="330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2400" spc="-65" dirty="0">
                <a:solidFill>
                  <a:srgbClr val="CC3300"/>
                </a:solidFill>
                <a:latin typeface="Arial Unicode MS"/>
                <a:cs typeface="Arial Unicode MS"/>
              </a:rPr>
              <a:t>=  </a:t>
            </a:r>
            <a:r>
              <a:rPr lang="zh-CN" altLang="en-US" sz="2400" spc="15" dirty="0">
                <a:solidFill>
                  <a:srgbClr val="CC3300"/>
                </a:solidFill>
                <a:latin typeface="Arial Unicode MS"/>
                <a:cs typeface="Arial Unicode MS"/>
              </a:rPr>
              <a:t>运动</a:t>
            </a:r>
            <a:endParaRPr sz="2400" dirty="0">
              <a:latin typeface="Arial Unicode MS"/>
              <a:cs typeface="Arial Unicode MS"/>
            </a:endParaRPr>
          </a:p>
          <a:p>
            <a:pPr marL="355600" indent="-342900">
              <a:spcBef>
                <a:spcPts val="455"/>
              </a:spcBef>
              <a:buSzPct val="95833"/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r>
              <a:rPr sz="2400" i="1" baseline="-19097" dirty="0">
                <a:latin typeface="Times New Roman"/>
                <a:cs typeface="Times New Roman"/>
              </a:rPr>
              <a:t> </a:t>
            </a:r>
            <a:r>
              <a:rPr sz="3600" spc="-6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3600" spc="112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= </a:t>
            </a:r>
            <a:r>
              <a:rPr lang="zh-CN" altLang="en-US" sz="3600" spc="-3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结构</a:t>
            </a:r>
            <a:endParaRPr sz="3600" baseline="-5787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Arial Unicode MS"/>
              <a:cs typeface="Arial Unicode MS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602739" y="778065"/>
            <a:ext cx="5881371" cy="4194302"/>
            <a:chOff x="1602739" y="778065"/>
            <a:chExt cx="5881371" cy="4194302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144328" y="778065"/>
              <a:ext cx="302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X</a:t>
              </a:r>
              <a:r>
                <a:rPr sz="2400" i="1" baseline="-19097" dirty="0">
                  <a:latin typeface="Times New Roman"/>
                  <a:cs typeface="Times New Roman"/>
                </a:rPr>
                <a:t>j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8340" y="5726874"/>
            <a:ext cx="3172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个摄像机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m</a:t>
            </a:r>
            <a:endParaRPr sz="2400" baseline="-19097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819" y="155765"/>
            <a:ext cx="652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0740" y="1611503"/>
            <a:ext cx="37534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在一般情况下（没有已知参数），歧义由任意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4×4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投影变换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表示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439" y="4330806"/>
            <a:ext cx="601345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3000" spc="-75" dirty="0">
                <a:latin typeface="Times New Roman"/>
                <a:cs typeface="Times New Roman"/>
              </a:rPr>
              <a:t>M</a:t>
            </a:r>
            <a:r>
              <a:rPr sz="2625" spc="-112" baseline="-23809" dirty="0">
                <a:latin typeface="Times New Roman"/>
                <a:cs typeface="Times New Roman"/>
              </a:rPr>
              <a:t>i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18" y="4191392"/>
            <a:ext cx="1828800" cy="64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8430" algn="l"/>
              </a:tabLst>
            </a:pP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K</a:t>
            </a:r>
            <a:r>
              <a:rPr sz="2625" spc="172" baseline="-23809" dirty="0">
                <a:latin typeface="Times New Roman"/>
                <a:cs typeface="Times New Roman"/>
              </a:rPr>
              <a:t>i</a:t>
            </a:r>
            <a:r>
              <a:rPr sz="4100" spc="-625" dirty="0">
                <a:latin typeface="Symbol"/>
                <a:cs typeface="Symbol"/>
              </a:rPr>
              <a:t></a:t>
            </a:r>
            <a:r>
              <a:rPr sz="3000" spc="30" dirty="0">
                <a:latin typeface="Times New Roman"/>
                <a:cs typeface="Times New Roman"/>
              </a:rPr>
              <a:t>R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baseline="-23809" dirty="0">
                <a:latin typeface="Times New Roman"/>
                <a:cs typeface="Times New Roman"/>
              </a:rPr>
              <a:t>	</a:t>
            </a:r>
            <a:r>
              <a:rPr sz="3000" spc="-390" dirty="0">
                <a:latin typeface="Times New Roman"/>
                <a:cs typeface="Times New Roman"/>
              </a:rPr>
              <a:t>T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spc="-367" baseline="-23809" dirty="0">
                <a:latin typeface="Times New Roman"/>
                <a:cs typeface="Times New Roman"/>
              </a:rPr>
              <a:t> </a:t>
            </a:r>
            <a:r>
              <a:rPr sz="4100" spc="-415" dirty="0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09" y="4324520"/>
            <a:ext cx="15474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Times New Roman"/>
                <a:cs typeface="Times New Roman"/>
              </a:rPr>
              <a:t>x </a:t>
            </a:r>
            <a:r>
              <a:rPr sz="2400" spc="-15" baseline="-24305" dirty="0">
                <a:latin typeface="Times New Roman"/>
                <a:cs typeface="Times New Roman"/>
              </a:rPr>
              <a:t>j </a:t>
            </a:r>
            <a:r>
              <a:rPr sz="2750" spc="-30" dirty="0">
                <a:latin typeface="Symbol"/>
                <a:cs typeface="Symbol"/>
              </a:rPr>
              <a:t></a:t>
            </a:r>
            <a:r>
              <a:rPr sz="2750" spc="-30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M</a:t>
            </a:r>
            <a:r>
              <a:rPr sz="2400" spc="75" baseline="-24305" dirty="0">
                <a:latin typeface="Times New Roman"/>
                <a:cs typeface="Times New Roman"/>
              </a:rPr>
              <a:t>i</a:t>
            </a:r>
            <a:r>
              <a:rPr sz="2400" spc="-135" baseline="-24305" dirty="0">
                <a:latin typeface="Times New Roman"/>
                <a:cs typeface="Times New Roman"/>
              </a:rPr>
              <a:t> </a:t>
            </a:r>
            <a:r>
              <a:rPr sz="2750" spc="140" dirty="0">
                <a:latin typeface="Times New Roman"/>
                <a:cs typeface="Times New Roman"/>
              </a:rPr>
              <a:t>X</a:t>
            </a:r>
            <a:r>
              <a:rPr sz="2400" spc="209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145" y="5257800"/>
            <a:ext cx="1092200" cy="437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195"/>
              </a:lnSpc>
            </a:pPr>
            <a:r>
              <a:rPr sz="2750" spc="-55" dirty="0">
                <a:latin typeface="Times New Roman"/>
                <a:cs typeface="Times New Roman"/>
              </a:rPr>
              <a:t>H X</a:t>
            </a:r>
            <a:r>
              <a:rPr sz="2750" spc="-305" dirty="0">
                <a:latin typeface="Times New Roman"/>
                <a:cs typeface="Times New Roman"/>
              </a:rPr>
              <a:t> </a:t>
            </a:r>
            <a:r>
              <a:rPr sz="2400" spc="-2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1944" y="5477168"/>
            <a:ext cx="8382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204" y="5079835"/>
            <a:ext cx="10312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8320" algn="l"/>
              </a:tabLst>
            </a:pPr>
            <a:r>
              <a:rPr sz="4200" spc="22" baseline="-24801" dirty="0">
                <a:latin typeface="Times New Roman"/>
                <a:cs typeface="Times New Roman"/>
              </a:rPr>
              <a:t>M	</a:t>
            </a:r>
            <a:r>
              <a:rPr sz="4200" spc="187" baseline="-24801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3595" y="4921727"/>
            <a:ext cx="114300" cy="24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5488" y="4953000"/>
            <a:ext cx="114300" cy="21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1639" y="5257800"/>
            <a:ext cx="1244600" cy="437515"/>
          </a:xfrm>
          <a:custGeom>
            <a:avLst/>
            <a:gdLst/>
            <a:ahLst/>
            <a:cxnLst/>
            <a:rect l="l" t="t" r="r" b="b"/>
            <a:pathLst>
              <a:path w="1244600" h="437514">
                <a:moveTo>
                  <a:pt x="0" y="0"/>
                </a:moveTo>
                <a:lnTo>
                  <a:pt x="1244385" y="0"/>
                </a:lnTo>
                <a:lnTo>
                  <a:pt x="1244385" y="437305"/>
                </a:lnTo>
                <a:lnTo>
                  <a:pt x="0" y="4373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34" y="1613452"/>
            <a:ext cx="4147930" cy="2378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74339" y="2705488"/>
            <a:ext cx="805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114" y="15590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14" y="28544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𝐻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1062" y="689165"/>
            <a:ext cx="38690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投影歧义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799"/>
            <a:ext cx="3100743" cy="152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522" y="1561407"/>
            <a:ext cx="2896077" cy="21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612" y="1561407"/>
            <a:ext cx="2885375" cy="2164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465" y="6278929"/>
            <a:ext cx="570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R. </a:t>
            </a:r>
            <a:r>
              <a:rPr sz="1200" spc="-5" dirty="0">
                <a:latin typeface="Calibri"/>
                <a:cs typeface="Calibri"/>
              </a:rPr>
              <a:t>Hartley and </a:t>
            </a:r>
            <a:r>
              <a:rPr sz="1200" dirty="0">
                <a:latin typeface="Calibri"/>
                <a:cs typeface="Calibri"/>
              </a:rPr>
              <a:t>A. </a:t>
            </a:r>
            <a:r>
              <a:rPr sz="1200" spc="-5" dirty="0">
                <a:latin typeface="Calibri"/>
                <a:cs typeface="Calibri"/>
              </a:rPr>
              <a:t>Zisserman, </a:t>
            </a:r>
            <a:r>
              <a:rPr sz="1200" spc="-10" dirty="0">
                <a:latin typeface="Calibri"/>
                <a:cs typeface="Calibri"/>
              </a:rPr>
              <a:t>Multiple </a:t>
            </a:r>
            <a:r>
              <a:rPr sz="1200" spc="-5" dirty="0">
                <a:latin typeface="Calibri"/>
                <a:cs typeface="Calibri"/>
              </a:rPr>
              <a:t>View Geometry in Computer Vision, 2nd edition,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3323" y="4748974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 Unicode MS"/>
                <a:cs typeface="Arial Unicode MS"/>
              </a:rPr>
              <a:t>S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=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3523993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4290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度量重构（更新）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3048000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0" y="42862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0" y="38098"/>
                </a:moveTo>
                <a:lnTo>
                  <a:pt x="0" y="76198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419100" y="38100"/>
                </a:lnTo>
                <a:lnTo>
                  <a:pt x="0" y="38098"/>
                </a:lnTo>
                <a:close/>
              </a:path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0020"/>
            <a:ext cx="753745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从透视重构恢复度量重构问题叫做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自标定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44665"/>
            <a:ext cx="6395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z="32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2865"/>
            <a:ext cx="67995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j</a:t>
            </a:r>
            <a:r>
              <a:rPr sz="2400" baseline="-19097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，可以写出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04" y="1719495"/>
            <a:ext cx="21247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5" dirty="0">
                <a:latin typeface="Times New Roman"/>
                <a:cs typeface="Times New Roman"/>
              </a:rPr>
              <a:t>x</a:t>
            </a:r>
            <a:r>
              <a:rPr sz="3375" spc="52" baseline="-23456" dirty="0">
                <a:latin typeface="Times New Roman"/>
                <a:cs typeface="Times New Roman"/>
              </a:rPr>
              <a:t>ij </a:t>
            </a:r>
            <a:r>
              <a:rPr sz="3900" spc="-95" dirty="0">
                <a:latin typeface="Symbol"/>
                <a:cs typeface="Symbol"/>
              </a:rPr>
              <a:t></a:t>
            </a:r>
            <a:r>
              <a:rPr sz="3900" spc="-95" dirty="0">
                <a:latin typeface="Times New Roman"/>
                <a:cs typeface="Times New Roman"/>
              </a:rPr>
              <a:t> </a:t>
            </a:r>
            <a:r>
              <a:rPr sz="3900" spc="5" dirty="0">
                <a:latin typeface="Times New Roman"/>
                <a:cs typeface="Times New Roman"/>
              </a:rPr>
              <a:t>M</a:t>
            </a:r>
            <a:r>
              <a:rPr sz="3375" spc="7" baseline="-23456" dirty="0">
                <a:latin typeface="Times New Roman"/>
                <a:cs typeface="Times New Roman"/>
              </a:rPr>
              <a:t>i</a:t>
            </a:r>
            <a:r>
              <a:rPr sz="3375" spc="247" baseline="-23456" dirty="0">
                <a:latin typeface="Times New Roman"/>
                <a:cs typeface="Times New Roman"/>
              </a:rPr>
              <a:t> </a:t>
            </a:r>
            <a:r>
              <a:rPr sz="3900" spc="140" dirty="0">
                <a:latin typeface="Times New Roman"/>
                <a:cs typeface="Times New Roman"/>
              </a:rPr>
              <a:t>X</a:t>
            </a:r>
            <a:r>
              <a:rPr sz="3375" spc="209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743200"/>
            <a:ext cx="8153400" cy="838200"/>
          </a:xfrm>
          <a:custGeom>
            <a:avLst/>
            <a:gdLst/>
            <a:ahLst/>
            <a:cxnLst/>
            <a:rect l="l" t="t" r="r" b="b"/>
            <a:pathLst>
              <a:path w="8153400" h="838200">
                <a:moveTo>
                  <a:pt x="0" y="0"/>
                </a:moveTo>
                <a:lnTo>
                  <a:pt x="8153400" y="0"/>
                </a:lnTo>
                <a:lnTo>
                  <a:pt x="81534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779395"/>
            <a:ext cx="7863840" cy="38854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86080">
              <a:lnSpc>
                <a:spcPct val="100699"/>
              </a:lnSpc>
              <a:spcBef>
                <a:spcPts val="80"/>
              </a:spcBef>
              <a:tabLst>
                <a:tab pos="5386070" algn="l"/>
              </a:tabLst>
            </a:pPr>
            <a:r>
              <a:rPr lang="zh-CN" altLang="en-US"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</a:t>
            </a:r>
            <a:r>
              <a:rPr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m</a:t>
            </a:r>
            <a:r>
              <a:rPr lang="en-US" altLang="zh-CN" sz="2400" spc="-45" dirty="0" err="1">
                <a:latin typeface="Symbol"/>
                <a:cs typeface="Symbol"/>
              </a:rPr>
              <a:t>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n</a:t>
            </a:r>
            <a:r>
              <a:rPr lang="zh-CN" altLang="en-US" sz="2400" spc="-25" dirty="0">
                <a:latin typeface="Arial Unicode MS"/>
                <a:cs typeface="Arial Unicode MS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个测量值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ij</a:t>
            </a:r>
            <a:r>
              <a:rPr lang="en-US" altLang="zh-CN" sz="2400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 </a:t>
            </a:r>
            <a:r>
              <a:rPr lang="en-US" altLang="zh-CN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175" dirty="0" err="1">
                <a:latin typeface="Arial Unicode MS"/>
                <a:cs typeface="Arial Unicode MS"/>
              </a:rPr>
              <a:t>M</a:t>
            </a:r>
            <a:r>
              <a:rPr sz="2400" spc="262" baseline="-19097" dirty="0" err="1">
                <a:latin typeface="Arial Unicode MS"/>
                <a:cs typeface="Arial Unicode MS"/>
              </a:rPr>
              <a:t>i</a:t>
            </a:r>
            <a:r>
              <a:rPr lang="zh-CN" altLang="en-US" sz="2400" spc="50" dirty="0">
                <a:latin typeface="Arial Unicode MS"/>
                <a:cs typeface="Arial Unicode MS"/>
              </a:rPr>
              <a:t>，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Arial Unicode MS"/>
                <a:cs typeface="Arial Unicode MS"/>
              </a:rPr>
              <a:t> </a:t>
            </a:r>
            <a:r>
              <a:rPr lang="en-US" altLang="zh-CN" sz="2400" spc="-60" dirty="0" err="1">
                <a:latin typeface="Arial Unicode MS"/>
                <a:cs typeface="Arial Unicode MS"/>
              </a:rPr>
              <a:t>X</a:t>
            </a:r>
            <a:r>
              <a:rPr lang="en-US" altLang="zh-CN" sz="2400" spc="-89" baseline="-19097" dirty="0" err="1">
                <a:latin typeface="Times New Roman"/>
                <a:cs typeface="Times New Roman"/>
              </a:rPr>
              <a:t>j</a:t>
            </a:r>
            <a:r>
              <a:rPr lang="en-US" altLang="zh-CN" sz="2400" spc="-89" baseline="-19097" dirty="0">
                <a:latin typeface="Times New Roman"/>
                <a:cs typeface="Times New Roman"/>
              </a:rPr>
              <a:t> </a:t>
            </a:r>
            <a:endParaRPr sz="2400" dirty="0">
              <a:latin typeface="Arial Unicode MS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如果摄像机没有标定，摄像机和点最多只能恢复到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</a:t>
            </a:r>
            <a:r>
              <a:rPr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投影按尺寸定义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en-US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给定两个摄像机，需要多少点？</a:t>
            </a:r>
            <a:endParaRPr lang="en-US" altLang="zh-CN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多少方程和多少未知参数？</a:t>
            </a:r>
            <a:endParaRPr lang="en-US" altLang="zh-CN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>
              <a:lnSpc>
                <a:spcPct val="100099"/>
              </a:lnSpc>
              <a:spcBef>
                <a:spcPts val="2490"/>
              </a:spcBef>
              <a:tabLst>
                <a:tab pos="336550" algn="l"/>
                <a:tab pos="2184400" algn="l"/>
              </a:tabLst>
            </a:pP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 ，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11m+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3n-</a:t>
            </a:r>
            <a:r>
              <a:rPr lang="en-US" altLang="zh-CN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15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700" y="19685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5300" y="19685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4940" y="1809559"/>
            <a:ext cx="3784600" cy="81624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lang="en-US" sz="1800" spc="10" dirty="0">
              <a:latin typeface="Arial Unicode MS"/>
              <a:cs typeface="Arial Unicode MS"/>
            </a:endParaRPr>
          </a:p>
          <a:p>
            <a:pPr marL="12700" algn="ctr">
              <a:spcBef>
                <a:spcPts val="1045"/>
              </a:spcBef>
              <a:tabLst>
                <a:tab pos="1661160" algn="l"/>
              </a:tabLst>
            </a:pPr>
            <a:r>
              <a:rPr lang="zh-CN" altLang="en-US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  相机数量</a:t>
            </a: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     点个数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6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</a:t>
            </a:r>
            <a:r>
              <a:rPr lang="zh-CN" altLang="en-US" spc="65" dirty="0">
                <a:latin typeface="黑体" panose="02010609060101010101" pitchFamily="49" charset="-122"/>
                <a:ea typeface="黑体" panose="02010609060101010101" pitchFamily="49" charset="-122"/>
              </a:rPr>
              <a:t>恢复结构问题</a:t>
            </a:r>
            <a:endParaRPr spc="65" dirty="0"/>
          </a:p>
        </p:txBody>
      </p:sp>
      <p:sp>
        <p:nvSpPr>
          <p:cNvPr id="3" name="object 3"/>
          <p:cNvSpPr/>
          <p:nvPr/>
        </p:nvSpPr>
        <p:spPr>
          <a:xfrm>
            <a:off x="4622800" y="2716212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2312" y="2716212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4237" y="2698749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262062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20887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1452562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8525" y="2209800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8525" y="3157538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2020887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1452562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4487" y="1262062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8025" y="2209800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8025" y="3157537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54487" y="2020887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4487" y="1262062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38749" y="1452562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8387" y="2209800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38749" y="3157537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8525" y="277812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80087" y="3157538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7250" y="3860800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73575" y="4903787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6750" y="4446587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3050" y="1254125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7475" y="1411287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3212" y="1949450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19650" y="2170112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7475" y="3117850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9937" y="2627312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92387" y="3213100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33687" y="3165475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9075" y="3417887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8462" y="3451225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30537" y="3654425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24137" y="3451225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24350" y="3860800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02150" y="417353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02150" y="417353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70425" y="3844925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92637" y="40798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2637" y="40798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9162" y="4270375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95787" y="41894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95787" y="41894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73787" y="3513137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15087" y="3451225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5537" y="3719512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40475" y="3971925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54725" y="3733800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172653" y="2931795"/>
            <a:ext cx="353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1</a:t>
            </a:r>
            <a:r>
              <a:rPr sz="1600" i="1" dirty="0"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860800" y="3725862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19"/>
              </a:spcBef>
            </a:pPr>
            <a:r>
              <a:rPr sz="3600" b="1" spc="-7" baseline="12731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2</a:t>
            </a:r>
            <a:r>
              <a:rPr sz="1600" i="1" spc="-5" dirty="0"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4328" y="786574"/>
            <a:ext cx="274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i="1" baseline="-19097" dirty="0">
                <a:latin typeface="Arial"/>
                <a:cs typeface="Arial"/>
              </a:rPr>
              <a:t>j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02739" y="3301174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</a:t>
            </a:r>
            <a:r>
              <a:rPr sz="2400" baseline="-19097" dirty="0">
                <a:latin typeface="Arial"/>
                <a:cs typeface="Arial"/>
              </a:rPr>
              <a:t>1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36540" y="4444174"/>
            <a:ext cx="392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</a:t>
            </a:r>
            <a:r>
              <a:rPr sz="2400" baseline="-19097" dirty="0">
                <a:latin typeface="Arial"/>
                <a:cs typeface="Arial"/>
              </a:rPr>
              <a:t>2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12940" y="2748850"/>
            <a:ext cx="47879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5080" indent="-68580">
              <a:lnSpc>
                <a:spcPct val="1468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M</a:t>
            </a:r>
            <a:r>
              <a:rPr sz="2400" baseline="-19097" dirty="0">
                <a:latin typeface="Arial"/>
                <a:cs typeface="Arial"/>
              </a:rPr>
              <a:t>m  </a:t>
            </a:r>
            <a:r>
              <a:rPr sz="3600" b="1" baseline="12731" dirty="0">
                <a:latin typeface="Arial"/>
                <a:cs typeface="Arial"/>
              </a:rPr>
              <a:t>x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i="1" dirty="0"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00787" y="3546812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26" y="50514"/>
                </a:moveTo>
                <a:lnTo>
                  <a:pt x="74429" y="50514"/>
                </a:lnTo>
                <a:lnTo>
                  <a:pt x="744782" y="121828"/>
                </a:lnTo>
                <a:lnTo>
                  <a:pt x="747468" y="96572"/>
                </a:lnTo>
                <a:lnTo>
                  <a:pt x="314526" y="50514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4"/>
                </a:lnTo>
                <a:lnTo>
                  <a:pt x="71742" y="75772"/>
                </a:lnTo>
                <a:lnTo>
                  <a:pt x="74429" y="50514"/>
                </a:lnTo>
                <a:lnTo>
                  <a:pt x="314526" y="50514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7340" y="5441210"/>
            <a:ext cx="5073015" cy="58092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</a:t>
            </a:r>
            <a:endParaRPr sz="24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008996" y="6181106"/>
                <a:ext cx="5256182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=1,…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𝑚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𝑗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=1…,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96" y="6181106"/>
                <a:ext cx="5256182" cy="55791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45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48987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9285" y="1728314"/>
            <a:ext cx="7998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533400" y="3612304"/>
            <a:ext cx="6858000" cy="350096"/>
          </a:xfrm>
          <a:prstGeom prst="rect">
            <a:avLst/>
          </a:prstGeom>
          <a:ln w="381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798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48987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</a:t>
            </a:r>
            <a:r>
              <a:rPr sz="2400" spc="-5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533400" y="3612304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759285" y="1728314"/>
            <a:ext cx="7998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48987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</a:t>
            </a:r>
            <a:r>
              <a:rPr sz="2400" spc="-5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533400" y="3612304"/>
            <a:ext cx="6858000" cy="350096"/>
          </a:xfrm>
          <a:prstGeom prst="rect">
            <a:avLst/>
          </a:prstGeom>
          <a:ln w="381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759285" y="1728314"/>
            <a:ext cx="7998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118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估计投影摄像机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647065" y="5888718"/>
            <a:ext cx="6922770" cy="3420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根据至少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个点对应关系，计算与摄像机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相关的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7852" y="0"/>
            <a:ext cx="6312535" cy="1617108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789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L="1424305">
              <a:lnSpc>
                <a:spcPct val="100000"/>
              </a:lnSpc>
              <a:spcBef>
                <a:spcPts val="1985"/>
              </a:spcBef>
            </a:pPr>
            <a:r>
              <a:rPr sz="3750" i="1" spc="200" dirty="0" err="1">
                <a:latin typeface="Times New Roman"/>
                <a:cs typeface="Times New Roman"/>
              </a:rPr>
              <a:t>X</a:t>
            </a:r>
            <a:r>
              <a:rPr sz="3225" i="1" spc="300" baseline="-24547" dirty="0" err="1">
                <a:latin typeface="Times New Roman"/>
                <a:cs typeface="Times New Roman"/>
              </a:rPr>
              <a:t>j</a:t>
            </a:r>
            <a:endParaRPr sz="3225" baseline="-2454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35900" y="4864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8477" y="3043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en-US" sz="1600" dirty="0">
                <a:latin typeface="Arial Unicode MS"/>
                <a:cs typeface="Arial Unicode MS"/>
              </a:rPr>
              <a:t>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628139" y="1414462"/>
            <a:ext cx="3705861" cy="3954272"/>
            <a:chOff x="1628139" y="1414462"/>
            <a:chExt cx="3705861" cy="3954272"/>
          </a:xfrm>
        </p:grpSpPr>
        <p:sp>
          <p:nvSpPr>
            <p:cNvPr id="2" name="object 2"/>
            <p:cNvSpPr/>
            <p:nvPr/>
          </p:nvSpPr>
          <p:spPr>
            <a:xfrm>
              <a:off x="4557712" y="28765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79637" y="28590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3925" y="14223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3925" y="21812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3925" y="16128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3925" y="23701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925" y="33178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1812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425" y="16128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9887" y="14223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3425" y="23701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25" y="33178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3925" y="29384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50" y="40211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8450" y="1414462"/>
              <a:ext cx="112713" cy="117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875" y="1571625"/>
              <a:ext cx="111125" cy="115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8612" y="21097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5050" y="2330450"/>
              <a:ext cx="111125" cy="117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2875" y="3278187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5337" y="2787650"/>
              <a:ext cx="112712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7787" y="3373437"/>
              <a:ext cx="112712" cy="115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087" y="33258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4475" y="35782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3862" y="36115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5937" y="38147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537" y="36115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9750" y="40211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5825" y="40052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54562" y="44307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98053" y="3093720"/>
              <a:ext cx="3867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spc="-8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886200" y="38862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spc="1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628139" y="3463099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507740" y="4977574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83100" y="5092700"/>
              <a:ext cx="112713" cy="115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估计投影摄像机</a:t>
            </a:r>
            <a:endParaRPr lang="en-US" altLang="zh-CN" sz="2400" spc="-25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根据摄像机进行三角化和估计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68626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602739" y="982662"/>
            <a:ext cx="3705861" cy="3765551"/>
            <a:chOff x="1602739" y="982662"/>
            <a:chExt cx="3705861" cy="3765551"/>
          </a:xfrm>
        </p:grpSpPr>
        <p:sp>
          <p:nvSpPr>
            <p:cNvPr id="2" name="object 2"/>
            <p:cNvSpPr/>
            <p:nvPr/>
          </p:nvSpPr>
          <p:spPr>
            <a:xfrm>
              <a:off x="4532312" y="24447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54237" y="24272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8525" y="9905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25" y="17494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1810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19383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28860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487" y="17494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8025" y="11810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9905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9383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8025" y="28860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8525" y="25066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35893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3575" y="4632325"/>
              <a:ext cx="112713" cy="115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3050" y="982662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7475" y="1139825"/>
              <a:ext cx="111125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3212" y="16779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9650" y="1898650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7475" y="2846387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937" y="2355850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2387" y="29416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33687" y="28940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9075" y="31464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8462" y="31797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537" y="33829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4137" y="31797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4350" y="35893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0425" y="35734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9162" y="39989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172653" y="266192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3860800" y="34544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602739" y="3031299"/>
              <a:ext cx="3136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M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890077" y="3204845"/>
              <a:ext cx="1270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Times New Roman"/>
                  <a:cs typeface="Times New Roman"/>
                </a:rPr>
                <a:t>1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202939" y="4172713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5941" y="4825174"/>
            <a:ext cx="8140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由于射影歧义，我们总是可以应用射影变换 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 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，使得：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6231" y="5664723"/>
            <a:ext cx="97536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5160" algn="l"/>
              </a:tabLst>
            </a:pPr>
            <a:r>
              <a:rPr sz="3650" spc="-175" dirty="0">
                <a:latin typeface="Times New Roman"/>
                <a:cs typeface="Times New Roman"/>
              </a:rPr>
              <a:t>M	</a:t>
            </a:r>
            <a:r>
              <a:rPr sz="3650" spc="-14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8145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85" dirty="0">
                <a:latin typeface="Symbol"/>
                <a:cs typeface="Symbol"/>
              </a:rPr>
              <a:t></a:t>
            </a: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72040" y="5494609"/>
            <a:ext cx="420497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  <a:tab pos="3197225" algn="l"/>
                <a:tab pos="3872229" algn="l"/>
              </a:tabLst>
            </a:pPr>
            <a:r>
              <a:rPr sz="3650" spc="-110" dirty="0">
                <a:latin typeface="Symbol"/>
                <a:cs typeface="Symbol"/>
              </a:rPr>
              <a:t></a:t>
            </a:r>
            <a:r>
              <a:rPr sz="3650" spc="-310" dirty="0">
                <a:latin typeface="Times New Roman"/>
                <a:cs typeface="Times New Roman"/>
              </a:rPr>
              <a:t> </a:t>
            </a:r>
            <a:r>
              <a:rPr sz="4950" spc="-710" dirty="0">
                <a:latin typeface="Symbol"/>
                <a:cs typeface="Symbol"/>
              </a:rPr>
              <a:t></a:t>
            </a:r>
            <a:r>
              <a:rPr sz="3650" spc="-65" dirty="0">
                <a:latin typeface="Times New Roman"/>
                <a:cs typeface="Times New Roman"/>
              </a:rPr>
              <a:t>I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05" dirty="0">
                <a:latin typeface="Times New Roman"/>
                <a:cs typeface="Times New Roman"/>
              </a:rPr>
              <a:t>0</a:t>
            </a:r>
            <a:r>
              <a:rPr sz="4950" spc="-515" dirty="0">
                <a:latin typeface="Symbol"/>
                <a:cs typeface="Symbol"/>
              </a:rPr>
              <a:t></a:t>
            </a:r>
            <a:r>
              <a:rPr sz="4950" dirty="0">
                <a:latin typeface="Times New Roman"/>
                <a:cs typeface="Times New Roman"/>
              </a:rPr>
              <a:t>	</a:t>
            </a:r>
            <a:r>
              <a:rPr sz="3650" spc="-155" dirty="0">
                <a:latin typeface="Times New Roman"/>
                <a:cs typeface="Times New Roman"/>
              </a:rPr>
              <a:t>M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2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6881" y="5973733"/>
            <a:ext cx="15430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4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380" y="5494609"/>
            <a:ext cx="154813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65860" algn="l"/>
              </a:tabLst>
            </a:pPr>
            <a:r>
              <a:rPr sz="3650" spc="-95" dirty="0">
                <a:latin typeface="Symbol"/>
                <a:cs typeface="Symbol"/>
              </a:rPr>
              <a:t></a:t>
            </a:r>
            <a:r>
              <a:rPr sz="3650" spc="-340" dirty="0">
                <a:latin typeface="Times New Roman"/>
                <a:cs typeface="Times New Roman"/>
              </a:rPr>
              <a:t> </a:t>
            </a:r>
            <a:r>
              <a:rPr sz="4950" spc="-720" dirty="0">
                <a:latin typeface="Symbol"/>
                <a:cs typeface="Symbol"/>
              </a:rPr>
              <a:t></a:t>
            </a:r>
            <a:r>
              <a:rPr sz="3650" spc="-125" dirty="0">
                <a:latin typeface="Times New Roman"/>
                <a:cs typeface="Times New Roman"/>
              </a:rPr>
              <a:t>A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75" dirty="0">
                <a:latin typeface="Times New Roman"/>
                <a:cs typeface="Times New Roman"/>
              </a:rPr>
              <a:t>b</a:t>
            </a:r>
            <a:r>
              <a:rPr sz="4950" spc="-509" dirty="0">
                <a:latin typeface="Symbol"/>
                <a:cs typeface="Symbol"/>
              </a:rPr>
              <a:t></a:t>
            </a:r>
            <a:endParaRPr sz="49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68392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95" dirty="0">
                <a:latin typeface="Symbol"/>
                <a:cs typeface="Symbol"/>
              </a:rPr>
              <a:t></a:t>
            </a:r>
            <a:r>
              <a:rPr sz="2100" spc="-4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0939" y="6297798"/>
            <a:ext cx="20612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15" dirty="0">
                <a:latin typeface="Arial Unicode MS"/>
                <a:cs typeface="Arial Unicode MS"/>
              </a:rPr>
              <a:t>Canonical </a:t>
            </a:r>
            <a:r>
              <a:rPr sz="1600" spc="-5" dirty="0">
                <a:latin typeface="Arial Unicode MS"/>
                <a:cs typeface="Arial Unicode MS"/>
              </a:rPr>
              <a:t>perspective  </a:t>
            </a:r>
            <a:r>
              <a:rPr sz="1600" spc="5" dirty="0">
                <a:latin typeface="Arial Unicode MS"/>
                <a:cs typeface="Arial Unicode MS"/>
              </a:rPr>
              <a:t>camera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2151" y="5948283"/>
            <a:ext cx="976630" cy="7689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20"/>
              </a:spcBef>
            </a:pP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40" y="6344920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35900" y="3721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8477" y="1900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点个数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867852" y="26747"/>
            <a:ext cx="6312535" cy="1435008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R="966469" algn="ctr">
              <a:lnSpc>
                <a:spcPct val="100000"/>
              </a:lnSpc>
              <a:spcBef>
                <a:spcPts val="1420"/>
              </a:spcBef>
            </a:pPr>
            <a:r>
              <a:rPr sz="3350" i="1" spc="180" dirty="0" err="1">
                <a:latin typeface="Times New Roman"/>
                <a:cs typeface="Times New Roman"/>
              </a:rPr>
              <a:t>X</a:t>
            </a:r>
            <a:r>
              <a:rPr sz="2850" i="1" spc="270" baseline="-24853" dirty="0" err="1">
                <a:latin typeface="Times New Roman"/>
                <a:cs typeface="Times New Roman"/>
              </a:rPr>
              <a:t>j</a:t>
            </a:r>
            <a:endParaRPr sz="2850" baseline="-2485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zh-CN" altLang="en-US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08147" y="35052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914400" y="0"/>
                </a:lnTo>
                <a:lnTo>
                  <a:pt x="914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59053" y="437838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2980" y="19970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8340" y="17009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4540" y="5217843"/>
            <a:ext cx="8864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8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0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45739" y="63110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887597"/>
            <a:ext cx="72796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称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为通用</a:t>
            </a:r>
            <a:r>
              <a:rPr sz="2400" spc="50" dirty="0">
                <a:latin typeface="Arial Unicode MS"/>
                <a:cs typeface="Arial Unicode MS"/>
              </a:rPr>
              <a:t>3D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400" spc="-7" baseline="-18518" dirty="0">
                <a:latin typeface="Times New Roman"/>
                <a:cs typeface="Times New Roman"/>
              </a:rPr>
              <a:t>ij</a:t>
            </a:r>
            <a:endParaRPr sz="2400" baseline="-18518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  <a:tab pos="160909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将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和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’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分别称为摄像机</a:t>
            </a:r>
            <a:r>
              <a:rPr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的对应观测值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68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blipFill rotWithShape="1">
                <a:blip r:embed="rId4"/>
                <a:stretch>
                  <a:fillRect t="-9091" r="-6452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397065"/>
            <a:ext cx="6942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叉积作为矩阵乘法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297349"/>
            <a:ext cx="1520825" cy="4940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</a:pPr>
            <a:r>
              <a:rPr sz="2500" spc="50" dirty="0">
                <a:latin typeface="Times New Roman"/>
                <a:cs typeface="Times New Roman"/>
              </a:rPr>
              <a:t>[</a:t>
            </a:r>
            <a:r>
              <a:rPr sz="2500" b="1" spc="50" dirty="0">
                <a:latin typeface="Times New Roman"/>
                <a:cs typeface="Times New Roman"/>
              </a:rPr>
              <a:t>b</a:t>
            </a:r>
            <a:r>
              <a:rPr sz="2175" spc="75" baseline="-24904" dirty="0">
                <a:latin typeface="Symbol"/>
                <a:cs typeface="Symbol"/>
              </a:rPr>
              <a:t></a:t>
            </a:r>
            <a:r>
              <a:rPr sz="2500" spc="50" dirty="0">
                <a:latin typeface="Times New Roman"/>
                <a:cs typeface="Times New Roman"/>
              </a:rPr>
              <a:t>]</a:t>
            </a:r>
            <a:r>
              <a:rPr sz="2500" b="1" spc="50" dirty="0">
                <a:latin typeface="Times New Roman"/>
                <a:cs typeface="Times New Roman"/>
              </a:rPr>
              <a:t>A </a:t>
            </a:r>
            <a:r>
              <a:rPr sz="2500" b="1" spc="15" dirty="0">
                <a:latin typeface="Times New Roman"/>
                <a:cs typeface="Times New Roman"/>
              </a:rPr>
              <a:t>x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87" y="5278879"/>
            <a:ext cx="26670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1" spc="15" baseline="-3333" dirty="0">
                <a:latin typeface="Times New Roman"/>
                <a:cs typeface="Times New Roman"/>
              </a:rPr>
              <a:t>x</a:t>
            </a:r>
            <a:r>
              <a:rPr sz="2500" spc="5" dirty="0">
                <a:latin typeface="Symbol"/>
                <a:cs typeface="Symbol"/>
              </a:rPr>
              <a:t>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98" y="5287293"/>
            <a:ext cx="1511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5" dirty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105400"/>
            <a:ext cx="1447800" cy="6858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2700" b="1" spc="15" dirty="0">
                <a:latin typeface="Times New Roman"/>
                <a:cs typeface="Times New Roman"/>
              </a:rPr>
              <a:t>F</a:t>
            </a:r>
            <a:r>
              <a:rPr sz="2700" b="1" spc="-19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60" dirty="0">
                <a:latin typeface="Times New Roman"/>
                <a:cs typeface="Times New Roman"/>
              </a:rPr>
              <a:t>[</a:t>
            </a:r>
            <a:r>
              <a:rPr sz="2700" b="1" spc="60" dirty="0">
                <a:latin typeface="Times New Roman"/>
                <a:cs typeface="Times New Roman"/>
              </a:rPr>
              <a:t>b</a:t>
            </a:r>
            <a:r>
              <a:rPr sz="2325" spc="89" baseline="-23297" dirty="0">
                <a:latin typeface="Symbol"/>
                <a:cs typeface="Symbol"/>
              </a:rPr>
              <a:t></a:t>
            </a:r>
            <a:r>
              <a:rPr sz="2700" spc="60" dirty="0">
                <a:latin typeface="Times New Roman"/>
                <a:cs typeface="Times New Roman"/>
              </a:rPr>
              <a:t>]</a:t>
            </a:r>
            <a:r>
              <a:rPr sz="2700" b="1" spc="60" dirty="0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2813" y="5562600"/>
            <a:ext cx="2824480" cy="152400"/>
          </a:xfrm>
          <a:custGeom>
            <a:avLst/>
            <a:gdLst/>
            <a:ahLst/>
            <a:cxnLst/>
            <a:rect l="l" t="t" r="r" b="b"/>
            <a:pathLst>
              <a:path w="2824479" h="152400">
                <a:moveTo>
                  <a:pt x="0" y="152400"/>
                </a:moveTo>
                <a:lnTo>
                  <a:pt x="28239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400" y="4876800"/>
            <a:ext cx="2133600" cy="838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60"/>
              </a:spcBef>
            </a:pPr>
            <a:r>
              <a:rPr sz="3850" b="1" spc="35" dirty="0">
                <a:latin typeface="Times New Roman"/>
                <a:cs typeface="Times New Roman"/>
              </a:rPr>
              <a:t>x</a:t>
            </a:r>
            <a:r>
              <a:rPr sz="5775" spc="52" baseline="2886" dirty="0">
                <a:latin typeface="Symbol"/>
                <a:cs typeface="Symbol"/>
              </a:rPr>
              <a:t></a:t>
            </a:r>
            <a:r>
              <a:rPr sz="3375" spc="52" baseline="43209" dirty="0">
                <a:latin typeface="Times New Roman"/>
                <a:cs typeface="Times New Roman"/>
              </a:rPr>
              <a:t>T</a:t>
            </a:r>
            <a:r>
              <a:rPr sz="3850" spc="35" dirty="0">
                <a:latin typeface="Times New Roman"/>
                <a:cs typeface="Times New Roman"/>
              </a:rPr>
              <a:t>F </a:t>
            </a:r>
            <a:r>
              <a:rPr sz="3850" b="1" spc="10" dirty="0">
                <a:latin typeface="Times New Roman"/>
                <a:cs typeface="Times New Roman"/>
              </a:rPr>
              <a:t>x 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63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Times New Roman"/>
                <a:cs typeface="Times New Roman"/>
              </a:rPr>
              <a:t>0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7390" y="5283316"/>
            <a:ext cx="1335351" cy="2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608" y="4672050"/>
            <a:ext cx="20161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10" dirty="0">
                <a:latin typeface="Times New Roman"/>
                <a:cs typeface="Times New Roman"/>
              </a:rPr>
              <a:t>x</a:t>
            </a:r>
            <a:r>
              <a:rPr sz="3825" spc="-15" baseline="3267" dirty="0">
                <a:latin typeface="Symbol"/>
                <a:cs typeface="Symbol"/>
              </a:rPr>
              <a:t></a:t>
            </a:r>
            <a:r>
              <a:rPr sz="2175" i="1" spc="-15" baseline="44061" dirty="0">
                <a:latin typeface="Times New Roman"/>
                <a:cs typeface="Times New Roman"/>
              </a:rPr>
              <a:t>T 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b="1" spc="-10" dirty="0">
                <a:latin typeface="Times New Roman"/>
                <a:cs typeface="Times New Roman"/>
              </a:rPr>
              <a:t>b </a:t>
            </a:r>
            <a:r>
              <a:rPr sz="2550" spc="-5" dirty="0">
                <a:latin typeface="Symbol"/>
                <a:cs typeface="Symbol"/>
              </a:rPr>
              <a:t></a:t>
            </a:r>
            <a:r>
              <a:rPr sz="2550" spc="-505" dirty="0">
                <a:latin typeface="Times New Roman"/>
                <a:cs typeface="Times New Roman"/>
              </a:rPr>
              <a:t> </a:t>
            </a:r>
            <a:r>
              <a:rPr sz="2550" b="1" spc="0" dirty="0">
                <a:latin typeface="Times New Roman"/>
                <a:cs typeface="Times New Roman"/>
              </a:rPr>
              <a:t>Ax</a:t>
            </a:r>
            <a:r>
              <a:rPr sz="2550" spc="0" dirty="0">
                <a:latin typeface="Times New Roman"/>
                <a:cs typeface="Times New Roman"/>
              </a:rPr>
              <a:t>)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3540" y="12437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52" y="47489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980" y="12731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8135" y="3148045"/>
            <a:ext cx="553720" cy="58039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b="1" spc="-1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22140" y="5891974"/>
            <a:ext cx="18789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基本矩阵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!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227" t="-128333" r="-63636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blipFill rotWithShape="1">
                <a:blip r:embed="rId5"/>
                <a:stretch>
                  <a:fillRect t="-9091" r="-668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45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5354320"/>
            <a:ext cx="73024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en-US" altLang="zh-CN" sz="2400" spc="-95" dirty="0">
                <a:latin typeface="Arial"/>
                <a:cs typeface="Arial"/>
              </a:rPr>
              <a:t> 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5791200"/>
            <a:ext cx="4114800" cy="38536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321310" indent="-229870">
              <a:lnSpc>
                <a:spcPct val="100000"/>
              </a:lnSpc>
              <a:spcBef>
                <a:spcPts val="125"/>
              </a:spcBef>
              <a:buSzPct val="95833"/>
              <a:buFont typeface="Arial Unicode MS"/>
              <a:buChar char="•"/>
              <a:tabLst>
                <a:tab pos="321945" algn="l"/>
              </a:tabLst>
            </a:pPr>
            <a:r>
              <a:rPr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sz="2400" b="1" spc="-5" dirty="0" err="1">
                <a:latin typeface="Times New Roman"/>
                <a:cs typeface="Times New Roman"/>
              </a:rPr>
              <a:t>M</a:t>
            </a:r>
            <a:r>
              <a:rPr sz="2400" i="1" spc="-7" baseline="-19097" dirty="0" err="1">
                <a:latin typeface="Times New Roman"/>
                <a:cs typeface="Times New Roman"/>
              </a:rPr>
              <a:t>i</a:t>
            </a:r>
            <a:endParaRPr sz="2400" baseline="-19097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6248400"/>
            <a:ext cx="4114800" cy="359073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1310" indent="-229870">
              <a:lnSpc>
                <a:spcPts val="2840"/>
              </a:lnSpc>
              <a:buSzPct val="95833"/>
              <a:buFont typeface="Arial Unicode MS"/>
              <a:buChar char="•"/>
              <a:tabLst>
                <a:tab pos="321945" algn="l"/>
              </a:tabLst>
            </a:pPr>
            <a:r>
              <a:rPr sz="2400" i="1" spc="-15" dirty="0">
                <a:latin typeface="Arial"/>
                <a:cs typeface="Arial"/>
              </a:rPr>
              <a:t>n </a:t>
            </a:r>
            <a:r>
              <a:rPr lang="en-US" sz="2400" i="1" spc="-15" dirty="0">
                <a:latin typeface="Arial"/>
                <a:cs typeface="Arial"/>
              </a:rPr>
              <a:t>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 dirty="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144328" y="786574"/>
            <a:ext cx="274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X</a:t>
            </a:r>
            <a:r>
              <a:rPr sz="2400" i="1" baseline="-19097" dirty="0">
                <a:latin typeface="Arial"/>
                <a:cs typeface="Arial"/>
              </a:rPr>
              <a:t>j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74540" y="5860224"/>
            <a:ext cx="266446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lang="zh-CN" altLang="en-US" sz="2000" spc="1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运动（</a:t>
            </a:r>
            <a:r>
              <a:rPr sz="2000" spc="1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motion</a:t>
            </a:r>
            <a:r>
              <a:rPr lang="zh-CN" altLang="en-US" sz="2000" spc="1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）</a:t>
            </a:r>
            <a:r>
              <a:rPr sz="2000" spc="1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  </a:t>
            </a:r>
            <a:endParaRPr lang="en-US" sz="2000" spc="15" dirty="0" smtClean="0">
              <a:solidFill>
                <a:srgbClr val="CC3300"/>
              </a:solidFill>
              <a:latin typeface="Arial Unicode MS"/>
              <a:cs typeface="Arial Unicode MS"/>
            </a:endParaRPr>
          </a:p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lang="zh-CN" altLang="en-US" sz="2000" spc="1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结构（</a:t>
            </a:r>
            <a:r>
              <a:rPr sz="2000" spc="-13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s</a:t>
            </a:r>
            <a:r>
              <a:rPr sz="2000" spc="-7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t</a:t>
            </a:r>
            <a:r>
              <a:rPr sz="2000" spc="10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r</a:t>
            </a:r>
            <a:r>
              <a:rPr sz="2000" spc="-3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u</a:t>
            </a:r>
            <a:r>
              <a:rPr sz="2000" spc="-5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c</a:t>
            </a:r>
            <a:r>
              <a:rPr sz="2000" spc="-1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t</a:t>
            </a:r>
            <a:r>
              <a:rPr sz="2000" spc="-3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u</a:t>
            </a:r>
            <a:r>
              <a:rPr sz="2000" spc="7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r</a:t>
            </a:r>
            <a:r>
              <a:rPr sz="2000" spc="-1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e</a:t>
            </a:r>
            <a:r>
              <a:rPr lang="zh-CN" altLang="en-US" sz="2000" spc="-1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）</a:t>
            </a:r>
            <a:endParaRPr sz="2000" dirty="0">
              <a:latin typeface="Arial Unicode MS"/>
              <a:cs typeface="Arial Unicode M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602739" y="1254125"/>
            <a:ext cx="5888991" cy="3765549"/>
            <a:chOff x="1602739" y="1254125"/>
            <a:chExt cx="5888991" cy="3765549"/>
          </a:xfrm>
        </p:grpSpPr>
        <p:sp>
          <p:nvSpPr>
            <p:cNvPr id="5" name="object 5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2172653" y="2931795"/>
              <a:ext cx="3536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Arial"/>
                  <a:cs typeface="Arial"/>
                </a:rPr>
                <a:t>x</a:t>
              </a:r>
              <a:r>
                <a:rPr sz="1600" spc="-5" dirty="0">
                  <a:latin typeface="Arial"/>
                  <a:cs typeface="Arial"/>
                </a:rPr>
                <a:t>1</a:t>
              </a:r>
              <a:r>
                <a:rPr sz="1600" i="1" dirty="0">
                  <a:latin typeface="Arial"/>
                  <a:cs typeface="Arial"/>
                </a:rPr>
                <a:t>j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6839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19"/>
                </a:spcBef>
              </a:pPr>
              <a:r>
                <a:rPr sz="3600" b="1" spc="-7" baseline="12731" dirty="0">
                  <a:latin typeface="Arial"/>
                  <a:cs typeface="Arial"/>
                </a:rPr>
                <a:t>x</a:t>
              </a:r>
              <a:r>
                <a:rPr sz="1600" spc="-5" dirty="0">
                  <a:latin typeface="Arial"/>
                  <a:cs typeface="Arial"/>
                </a:rPr>
                <a:t>2</a:t>
              </a:r>
              <a:r>
                <a:rPr sz="1600" i="1" spc="-5" dirty="0">
                  <a:latin typeface="Arial"/>
                  <a:cs typeface="Arial"/>
                </a:rPr>
                <a:t>j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1602739" y="3301174"/>
              <a:ext cx="3924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Arial"/>
                  <a:cs typeface="Arial"/>
                </a:rPr>
                <a:t>M</a:t>
              </a:r>
              <a:r>
                <a:rPr sz="2400" baseline="-19097" dirty="0">
                  <a:latin typeface="Arial"/>
                  <a:cs typeface="Arial"/>
                </a:rPr>
                <a:t>1</a:t>
              </a:r>
              <a:endParaRPr sz="2400" baseline="-19097">
                <a:latin typeface="Arial"/>
                <a:cs typeface="Arial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5336540" y="4444174"/>
              <a:ext cx="3924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Arial"/>
                  <a:cs typeface="Arial"/>
                </a:rPr>
                <a:t>M</a:t>
              </a:r>
              <a:r>
                <a:rPr sz="2400" baseline="-19097" dirty="0">
                  <a:latin typeface="Arial"/>
                  <a:cs typeface="Arial"/>
                </a:rPr>
                <a:t>2</a:t>
              </a:r>
              <a:endParaRPr sz="2400" baseline="-19097">
                <a:latin typeface="Arial"/>
                <a:cs typeface="Arial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7012940" y="2748850"/>
              <a:ext cx="47879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dirty="0">
                  <a:latin typeface="Arial"/>
                  <a:cs typeface="Arial"/>
                </a:rPr>
                <a:t>M</a:t>
              </a:r>
              <a:r>
                <a:rPr sz="2400" baseline="-19097" dirty="0">
                  <a:latin typeface="Arial"/>
                  <a:cs typeface="Arial"/>
                </a:rPr>
                <a:t>m  </a:t>
              </a:r>
              <a:r>
                <a:rPr sz="3600" b="1" baseline="12731" dirty="0">
                  <a:latin typeface="Arial"/>
                  <a:cs typeface="Arial"/>
                </a:rPr>
                <a:t>x</a:t>
              </a:r>
              <a:r>
                <a:rPr sz="1600" dirty="0">
                  <a:latin typeface="Arial"/>
                  <a:cs typeface="Arial"/>
                </a:rPr>
                <a:t>m</a:t>
              </a:r>
              <a:r>
                <a:rPr sz="1600" i="1" dirty="0">
                  <a:latin typeface="Arial"/>
                  <a:cs typeface="Arial"/>
                </a:rPr>
                <a:t>j</a:t>
              </a:r>
              <a:endParaRPr sz="1600">
                <a:latin typeface="Arial"/>
                <a:cs typeface="Arial"/>
              </a:endParaRPr>
            </a:p>
          </p:txBody>
        </p:sp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6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</a:t>
            </a:r>
            <a:r>
              <a:rPr lang="zh-CN" altLang="en-US" spc="65" dirty="0">
                <a:latin typeface="黑体" panose="02010609060101010101" pitchFamily="49" charset="-122"/>
                <a:ea typeface="黑体" panose="02010609060101010101" pitchFamily="49" charset="-122"/>
              </a:rPr>
              <a:t>恢复结构问题</a:t>
            </a:r>
            <a:endParaRPr spc="65" dirty="0"/>
          </a:p>
        </p:txBody>
      </p:sp>
    </p:spTree>
    <p:extLst>
      <p:ext uri="{BB962C8B-B14F-4D97-AF65-F5344CB8AC3E}">
        <p14:creationId xmlns:p14="http://schemas.microsoft.com/office/powerpoint/2010/main" val="991271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223" y="1327546"/>
            <a:ext cx="264477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950" b="1" spc="0" dirty="0">
                <a:latin typeface="Times New Roman"/>
                <a:cs typeface="Times New Roman"/>
              </a:rPr>
              <a:t> </a:t>
            </a: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0140" y="13961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247698"/>
            <a:ext cx="4426585" cy="19229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35"/>
              </a:spcBef>
            </a:pPr>
            <a:r>
              <a:rPr lang="en-US" sz="3850" b="1" spc="35" dirty="0">
                <a:latin typeface="Times New Roman"/>
                <a:cs typeface="Times New Roman"/>
              </a:rPr>
              <a:t> </a:t>
            </a:r>
            <a:endParaRPr sz="385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045"/>
              </a:spcBef>
            </a:pPr>
            <a:r>
              <a:rPr lang="zh-CN" altLang="en-US" sz="2800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</a:t>
            </a:r>
            <a:r>
              <a:rPr sz="2800" spc="90" dirty="0">
                <a:latin typeface="Arial Unicode MS"/>
                <a:cs typeface="Arial Unicode MS"/>
              </a:rPr>
              <a:t> </a:t>
            </a:r>
            <a:r>
              <a:rPr sz="2800" b="1" spc="180" dirty="0">
                <a:latin typeface="Arial"/>
                <a:cs typeface="Arial"/>
              </a:rPr>
              <a:t>b</a:t>
            </a:r>
            <a:r>
              <a:rPr sz="2800" spc="18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-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考虑乘积 </a:t>
            </a:r>
            <a:r>
              <a:rPr sz="2400" b="1" spc="-150" dirty="0">
                <a:latin typeface="Arial"/>
                <a:cs typeface="Arial"/>
              </a:rPr>
              <a:t>F</a:t>
            </a:r>
            <a:r>
              <a:rPr sz="2400" b="1" spc="275" dirty="0">
                <a:latin typeface="Arial"/>
                <a:cs typeface="Arial"/>
              </a:rPr>
              <a:t> </a:t>
            </a:r>
            <a:r>
              <a:rPr sz="2400" b="1" spc="210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568700"/>
            <a:ext cx="8279130" cy="22826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120"/>
              </a:spcBef>
              <a:tabLst>
                <a:tab pos="6412865" algn="l"/>
              </a:tabLst>
            </a:pPr>
            <a:r>
              <a:rPr lang="en-US" sz="2950" b="1" spc="5" dirty="0">
                <a:latin typeface="Times New Roman"/>
                <a:cs typeface="Times New Roman"/>
              </a:rPr>
              <a:t> </a:t>
            </a:r>
            <a:r>
              <a:rPr sz="2950" spc="0" dirty="0">
                <a:latin typeface="Times New Roman"/>
                <a:cs typeface="Times New Roman"/>
              </a:rPr>
              <a:t>	</a:t>
            </a:r>
            <a:r>
              <a:rPr sz="2700" spc="15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3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9259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F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是奇异的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因此我们可以通过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SVD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求解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作为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 b </a:t>
            </a:r>
            <a:r>
              <a:rPr sz="2400" dirty="0">
                <a:latin typeface="Arial"/>
                <a:cs typeface="Arial"/>
              </a:rPr>
              <a:t>= 0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的最小平方解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其中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|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|=1</a:t>
            </a:r>
            <a:endParaRPr lang="en-US" sz="2400" spc="-5" dirty="0">
              <a:latin typeface="Arial"/>
              <a:cs typeface="Arial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使用类似推导，有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spc="0" dirty="0">
                <a:latin typeface="Arial"/>
                <a:cs typeface="Arial"/>
              </a:rPr>
              <a:t>b</a:t>
            </a:r>
            <a:r>
              <a:rPr sz="2400" spc="0" baseline="26041" dirty="0">
                <a:latin typeface="Arial Unicode MS"/>
                <a:cs typeface="Arial Unicode MS"/>
              </a:rPr>
              <a:t>T </a:t>
            </a:r>
            <a:r>
              <a:rPr sz="2400" b="1" spc="-150" dirty="0">
                <a:latin typeface="Arial"/>
                <a:cs typeface="Arial"/>
              </a:rPr>
              <a:t>F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spc="55" dirty="0">
                <a:latin typeface="Arial Unicode MS"/>
                <a:cs typeface="Arial Unicode MS"/>
              </a:rPr>
              <a:t>0</a:t>
            </a:r>
            <a:r>
              <a:rPr lang="en-US" sz="2400" spc="55" dirty="0">
                <a:latin typeface="Arial Unicode MS"/>
                <a:cs typeface="Arial Unicode MS"/>
              </a:rPr>
              <a:t> </a:t>
            </a:r>
            <a:r>
              <a:rPr sz="2700" spc="82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16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-1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2700" baseline="16975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6512" y="5619750"/>
            <a:ext cx="7200900" cy="1028700"/>
          </a:xfrm>
          <a:custGeom>
            <a:avLst/>
            <a:gdLst/>
            <a:ahLst/>
            <a:cxnLst/>
            <a:rect l="l" t="t" r="r" b="b"/>
            <a:pathLst>
              <a:path w="7200900" h="1028700">
                <a:moveTo>
                  <a:pt x="7181850" y="0"/>
                </a:moveTo>
                <a:lnTo>
                  <a:pt x="19050" y="0"/>
                </a:lnTo>
                <a:lnTo>
                  <a:pt x="11634" y="1497"/>
                </a:lnTo>
                <a:lnTo>
                  <a:pt x="5579" y="5579"/>
                </a:lnTo>
                <a:lnTo>
                  <a:pt x="1496" y="11634"/>
                </a:lnTo>
                <a:lnTo>
                  <a:pt x="0" y="19050"/>
                </a:lnTo>
                <a:lnTo>
                  <a:pt x="0" y="1009650"/>
                </a:lnTo>
                <a:lnTo>
                  <a:pt x="1496" y="1017065"/>
                </a:lnTo>
                <a:lnTo>
                  <a:pt x="5579" y="1023120"/>
                </a:lnTo>
                <a:lnTo>
                  <a:pt x="11634" y="1027202"/>
                </a:lnTo>
                <a:lnTo>
                  <a:pt x="19050" y="1028700"/>
                </a:lnTo>
                <a:lnTo>
                  <a:pt x="7181850" y="1028700"/>
                </a:lnTo>
                <a:lnTo>
                  <a:pt x="7189264" y="1027202"/>
                </a:lnTo>
                <a:lnTo>
                  <a:pt x="7195320" y="1023120"/>
                </a:lnTo>
                <a:lnTo>
                  <a:pt x="7199402" y="1017065"/>
                </a:lnTo>
                <a:lnTo>
                  <a:pt x="7200900" y="1009650"/>
                </a:lnTo>
                <a:lnTo>
                  <a:pt x="7200900" y="990600"/>
                </a:lnTo>
                <a:lnTo>
                  <a:pt x="38100" y="990600"/>
                </a:lnTo>
                <a:lnTo>
                  <a:pt x="38100" y="38100"/>
                </a:lnTo>
                <a:lnTo>
                  <a:pt x="7200900" y="38100"/>
                </a:lnTo>
                <a:lnTo>
                  <a:pt x="7200900" y="19050"/>
                </a:lnTo>
                <a:lnTo>
                  <a:pt x="7199402" y="11634"/>
                </a:lnTo>
                <a:lnTo>
                  <a:pt x="7195320" y="5579"/>
                </a:lnTo>
                <a:lnTo>
                  <a:pt x="7189264" y="1497"/>
                </a:lnTo>
                <a:lnTo>
                  <a:pt x="7181850" y="0"/>
                </a:lnTo>
                <a:close/>
              </a:path>
              <a:path w="7200900" h="1028700">
                <a:moveTo>
                  <a:pt x="7200900" y="38100"/>
                </a:moveTo>
                <a:lnTo>
                  <a:pt x="7162800" y="38100"/>
                </a:lnTo>
                <a:lnTo>
                  <a:pt x="7162800" y="990600"/>
                </a:lnTo>
                <a:lnTo>
                  <a:pt x="7200900" y="990600"/>
                </a:lnTo>
                <a:lnTo>
                  <a:pt x="72009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239" y="1985936"/>
            <a:ext cx="8733155" cy="2437847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90"/>
              </a:spcBef>
            </a:pPr>
            <a:r>
              <a:rPr lang="zh-CN" altLang="en-US" sz="2800" spc="5" dirty="0">
                <a:latin typeface="Arial Unicode MS"/>
                <a:cs typeface="Arial Unicode MS"/>
              </a:rPr>
              <a:t>计算</a:t>
            </a:r>
            <a:r>
              <a:rPr sz="2800" spc="-15" dirty="0">
                <a:latin typeface="Arial Unicode MS"/>
                <a:cs typeface="Arial Unicode MS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A</a:t>
            </a:r>
            <a:r>
              <a:rPr sz="2800" spc="4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定义：</a:t>
            </a:r>
            <a:r>
              <a:rPr sz="4200" b="1" spc="52" baseline="-1984" dirty="0">
                <a:latin typeface="Times New Roman"/>
                <a:cs typeface="Times New Roman"/>
              </a:rPr>
              <a:t>A</a:t>
            </a:r>
            <a:r>
              <a:rPr sz="4200" b="1" spc="52" baseline="-1984" dirty="0">
                <a:latin typeface="Arial"/>
                <a:cs typeface="Arial"/>
              </a:rPr>
              <a:t>’ </a:t>
            </a:r>
            <a:r>
              <a:rPr sz="4200" baseline="-1984" dirty="0">
                <a:latin typeface="Times New Roman"/>
                <a:cs typeface="Times New Roman"/>
              </a:rPr>
              <a:t>= –[</a:t>
            </a:r>
            <a:r>
              <a:rPr sz="4200" b="1" baseline="-1984" dirty="0">
                <a:latin typeface="Times New Roman"/>
                <a:cs typeface="Times New Roman"/>
              </a:rPr>
              <a:t>b</a:t>
            </a:r>
            <a:r>
              <a:rPr sz="2775" baseline="-24024" dirty="0">
                <a:latin typeface="Arial"/>
                <a:cs typeface="Arial"/>
              </a:rPr>
              <a:t>×</a:t>
            </a:r>
            <a:r>
              <a:rPr sz="4200" baseline="-1984" dirty="0">
                <a:latin typeface="Times New Roman"/>
                <a:cs typeface="Times New Roman"/>
              </a:rPr>
              <a:t>]</a:t>
            </a:r>
            <a:r>
              <a:rPr sz="4200" spc="-195" baseline="-1984" dirty="0">
                <a:latin typeface="Times New Roman"/>
                <a:cs typeface="Times New Roman"/>
              </a:rPr>
              <a:t> </a:t>
            </a:r>
            <a:r>
              <a:rPr sz="4200" b="1" baseline="-1984" dirty="0">
                <a:latin typeface="Times New Roman"/>
                <a:cs typeface="Times New Roman"/>
              </a:rPr>
              <a:t>F</a:t>
            </a:r>
            <a:endParaRPr lang="en-US" sz="4200" b="1" baseline="-1984" dirty="0">
              <a:latin typeface="Times New Roman"/>
              <a:cs typeface="Times New Roman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让我们验证 </a:t>
            </a:r>
            <a:r>
              <a:rPr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4125" spc="75" baseline="3030" dirty="0">
                <a:latin typeface="Times New Roman"/>
                <a:cs typeface="Times New Roman"/>
              </a:rPr>
              <a:t>[</a:t>
            </a:r>
            <a:r>
              <a:rPr sz="4125" b="1" spc="75" baseline="3030" dirty="0">
                <a:latin typeface="Times New Roman"/>
                <a:cs typeface="Times New Roman"/>
              </a:rPr>
              <a:t>b</a:t>
            </a:r>
            <a:r>
              <a:rPr sz="2400" spc="75" baseline="-19097" dirty="0">
                <a:latin typeface="Symbol"/>
                <a:cs typeface="Symbol"/>
              </a:rPr>
              <a:t></a:t>
            </a:r>
            <a:r>
              <a:rPr sz="4125" spc="75" baseline="3030" dirty="0">
                <a:latin typeface="Times New Roman"/>
                <a:cs typeface="Times New Roman"/>
              </a:rPr>
              <a:t>]</a:t>
            </a:r>
            <a:r>
              <a:rPr sz="4125" b="1" spc="75" baseline="3030" dirty="0">
                <a:latin typeface="Times New Roman"/>
                <a:cs typeface="Times New Roman"/>
              </a:rPr>
              <a:t>A</a:t>
            </a:r>
            <a:r>
              <a:rPr sz="4125" spc="75" baseline="3030" dirty="0">
                <a:latin typeface="Times New Roman"/>
                <a:cs typeface="Times New Roman"/>
              </a:rPr>
              <a:t>'</a:t>
            </a:r>
            <a:r>
              <a:rPr lang="en-US" sz="4125" spc="75" baseline="3030" dirty="0">
                <a:latin typeface="Times New Roman"/>
                <a:cs typeface="Times New Roman"/>
              </a:rPr>
              <a:t> </a:t>
            </a:r>
            <a:r>
              <a:rPr lang="zh-CN" altLang="en-US" sz="3600" spc="75" baseline="23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等于</a:t>
            </a:r>
            <a:r>
              <a:rPr sz="3600" spc="75" baseline="2314" dirty="0">
                <a:latin typeface="Arial Unicode MS"/>
                <a:cs typeface="Arial Unicode MS"/>
              </a:rPr>
              <a:t> </a:t>
            </a:r>
            <a:r>
              <a:rPr sz="3600" b="1" baseline="2314" dirty="0">
                <a:latin typeface="Times New Roman"/>
                <a:cs typeface="Times New Roman"/>
              </a:rPr>
              <a:t>F</a:t>
            </a:r>
            <a:r>
              <a:rPr sz="3600" b="1" spc="112" baseline="2314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ts val="2070"/>
              </a:lnSpc>
              <a:spcBef>
                <a:spcPts val="2645"/>
              </a:spcBef>
            </a:pPr>
            <a:r>
              <a:rPr lang="zh-CN" altLang="en-US" sz="2400" spc="37" baseline="-2777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显然：</a:t>
            </a:r>
            <a:endParaRPr sz="2400" baseline="252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63650">
              <a:lnSpc>
                <a:spcPts val="930"/>
              </a:lnSpc>
              <a:tabLst>
                <a:tab pos="2395220" algn="l"/>
                <a:tab pos="2865120" algn="l"/>
              </a:tabLst>
            </a:pPr>
            <a:r>
              <a:rPr sz="1250" spc="0" dirty="0">
                <a:latin typeface="Times New Roman"/>
                <a:cs typeface="Times New Roman"/>
              </a:rPr>
              <a:t>	</a:t>
            </a:r>
            <a:endParaRPr sz="1250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4973320"/>
            <a:ext cx="36360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1265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</a:t>
            </a:r>
            <a:r>
              <a:rPr sz="2400" spc="-157" baseline="-462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sz="2800" b="1" dirty="0">
                <a:latin typeface="Times New Roman"/>
                <a:cs typeface="Times New Roman"/>
              </a:rPr>
              <a:t>A = A</a:t>
            </a:r>
            <a:r>
              <a:rPr sz="2800" b="1" dirty="0">
                <a:latin typeface="Arial"/>
                <a:cs typeface="Arial"/>
              </a:rPr>
              <a:t>’ </a:t>
            </a:r>
            <a:r>
              <a:rPr sz="2800" dirty="0">
                <a:latin typeface="Times New Roman"/>
                <a:cs typeface="Times New Roman"/>
              </a:rPr>
              <a:t>= –[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775" baseline="-19519" dirty="0">
                <a:latin typeface="Arial"/>
                <a:cs typeface="Arial"/>
              </a:rPr>
              <a:t>×</a:t>
            </a:r>
            <a:r>
              <a:rPr sz="2800" dirty="0">
                <a:latin typeface="Times New Roman"/>
                <a:cs typeface="Times New Roman"/>
              </a:rPr>
              <a:t>]</a:t>
            </a:r>
            <a:r>
              <a:rPr sz="2800" spc="-4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4940" y="48251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140" y="6044374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</a:t>
            </a:r>
            <a:r>
              <a:rPr sz="18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14]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=0+1∙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2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4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𝐹𝑏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0020"/>
            <a:ext cx="346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sz="1800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340" y="3436620"/>
            <a:ext cx="1866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b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是什么</a:t>
            </a:r>
            <a:r>
              <a:rPr sz="2400" spc="-5" dirty="0">
                <a:latin typeface="Calibri"/>
                <a:cs typeface="Calibri"/>
              </a:rPr>
              <a:t>??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539" y="231965"/>
            <a:ext cx="4744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极几何约束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讲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55787" y="1058545"/>
            <a:ext cx="5163821" cy="3315335"/>
            <a:chOff x="1855787" y="1058545"/>
            <a:chExt cx="5163821" cy="3315335"/>
          </a:xfrm>
        </p:grpSpPr>
        <p:sp>
          <p:nvSpPr>
            <p:cNvPr id="3" name="object 3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60931" y="2255108"/>
                  </a:moveTo>
                  <a:lnTo>
                    <a:pt x="0" y="2255108"/>
                  </a:lnTo>
                  <a:lnTo>
                    <a:pt x="0" y="2317750"/>
                  </a:lnTo>
                  <a:lnTo>
                    <a:pt x="60931" y="2255108"/>
                  </a:lnTo>
                  <a:close/>
                </a:path>
                <a:path w="4885055" h="2317750">
                  <a:moveTo>
                    <a:pt x="2254493" y="0"/>
                  </a:moveTo>
                  <a:lnTo>
                    <a:pt x="60931" y="2255108"/>
                  </a:lnTo>
                  <a:lnTo>
                    <a:pt x="4884737" y="2255108"/>
                  </a:lnTo>
                  <a:lnTo>
                    <a:pt x="22544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0" y="2317750"/>
                  </a:moveTo>
                  <a:lnTo>
                    <a:pt x="2254494" y="0"/>
                  </a:lnTo>
                  <a:lnTo>
                    <a:pt x="4884737" y="2255108"/>
                  </a:lnTo>
                  <a:lnTo>
                    <a:pt x="0" y="225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2" y="1212726"/>
                  </a:lnTo>
                  <a:lnTo>
                    <a:pt x="16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3" y="1212726"/>
                  </a:lnTo>
                  <a:lnTo>
                    <a:pt x="161237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1143000"/>
              <a:ext cx="1866264" cy="1527810"/>
            </a:xfrm>
            <a:custGeom>
              <a:avLst/>
              <a:gdLst/>
              <a:ahLst/>
              <a:cxnLst/>
              <a:rect l="l" t="t" r="r" b="b"/>
              <a:pathLst>
                <a:path w="1866264" h="1527810">
                  <a:moveTo>
                    <a:pt x="148593" y="96654"/>
                  </a:moveTo>
                  <a:lnTo>
                    <a:pt x="88325" y="96654"/>
                  </a:lnTo>
                  <a:lnTo>
                    <a:pt x="1842156" y="1527648"/>
                  </a:lnTo>
                  <a:lnTo>
                    <a:pt x="1866243" y="1498127"/>
                  </a:lnTo>
                  <a:lnTo>
                    <a:pt x="148593" y="96654"/>
                  </a:lnTo>
                  <a:close/>
                </a:path>
                <a:path w="1866264" h="1527810">
                  <a:moveTo>
                    <a:pt x="0" y="0"/>
                  </a:moveTo>
                  <a:lnTo>
                    <a:pt x="87386" y="194233"/>
                  </a:lnTo>
                  <a:lnTo>
                    <a:pt x="88325" y="96654"/>
                  </a:lnTo>
                  <a:lnTo>
                    <a:pt x="148593" y="96654"/>
                  </a:lnTo>
                  <a:lnTo>
                    <a:pt x="112412" y="67133"/>
                  </a:lnTo>
                  <a:lnTo>
                    <a:pt x="207817" y="46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3562" y="1738312"/>
              <a:ext cx="987425" cy="981075"/>
            </a:xfrm>
            <a:custGeom>
              <a:avLst/>
              <a:gdLst/>
              <a:ahLst/>
              <a:cxnLst/>
              <a:rect l="l" t="t" r="r" b="b"/>
              <a:pathLst>
                <a:path w="987425" h="981075">
                  <a:moveTo>
                    <a:pt x="0" y="981075"/>
                  </a:moveTo>
                  <a:lnTo>
                    <a:pt x="9874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2526" y="1227137"/>
              <a:ext cx="435609" cy="422275"/>
            </a:xfrm>
            <a:custGeom>
              <a:avLst/>
              <a:gdLst/>
              <a:ahLst/>
              <a:cxnLst/>
              <a:rect l="l" t="t" r="r" b="b"/>
              <a:pathLst>
                <a:path w="435610" h="422275">
                  <a:moveTo>
                    <a:pt x="435510" y="0"/>
                  </a:moveTo>
                  <a:lnTo>
                    <a:pt x="232326" y="63865"/>
                  </a:lnTo>
                  <a:lnTo>
                    <a:pt x="329114" y="76309"/>
                  </a:lnTo>
                  <a:lnTo>
                    <a:pt x="0" y="394288"/>
                  </a:lnTo>
                  <a:lnTo>
                    <a:pt x="26473" y="421688"/>
                  </a:lnTo>
                  <a:lnTo>
                    <a:pt x="355587" y="103709"/>
                  </a:lnTo>
                  <a:lnTo>
                    <a:pt x="398947" y="103709"/>
                  </a:lnTo>
                  <a:lnTo>
                    <a:pt x="435510" y="0"/>
                  </a:lnTo>
                  <a:close/>
                </a:path>
                <a:path w="435610" h="422275">
                  <a:moveTo>
                    <a:pt x="398947" y="103709"/>
                  </a:moveTo>
                  <a:lnTo>
                    <a:pt x="355587" y="103709"/>
                  </a:lnTo>
                  <a:lnTo>
                    <a:pt x="364693" y="200867"/>
                  </a:lnTo>
                  <a:lnTo>
                    <a:pt x="398947" y="103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047239" y="39827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595428" y="3954145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06440" y="26111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1612" y="1558925"/>
              <a:ext cx="220662" cy="220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612" y="155892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061778" y="1058545"/>
              <a:ext cx="2451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140" dirty="0">
                  <a:latin typeface="Arial Unicode MS"/>
                  <a:cs typeface="Arial Unicode MS"/>
                </a:rPr>
                <a:t>X</a:t>
              </a:r>
              <a:endParaRPr sz="2800">
                <a:latin typeface="Arial Unicode MS"/>
                <a:cs typeface="Arial Unicode M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5737" y="1549400"/>
              <a:ext cx="220662" cy="220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5737" y="1549400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0" y="1225153"/>
                  </a:lnTo>
                  <a:lnTo>
                    <a:pt x="1687512" y="1633537"/>
                  </a:lnTo>
                  <a:lnTo>
                    <a:pt x="1687512" y="408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1687512" y="408384"/>
                  </a:lnTo>
                  <a:lnTo>
                    <a:pt x="1687512" y="1633538"/>
                  </a:lnTo>
                  <a:lnTo>
                    <a:pt x="0" y="1225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493328" y="25349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143" y="2844800"/>
              <a:ext cx="1628139" cy="1065530"/>
            </a:xfrm>
            <a:custGeom>
              <a:avLst/>
              <a:gdLst/>
              <a:ahLst/>
              <a:cxnLst/>
              <a:rect l="l" t="t" r="r" b="b"/>
              <a:pathLst>
                <a:path w="1628139" h="1065529">
                  <a:moveTo>
                    <a:pt x="1001887" y="0"/>
                  </a:moveTo>
                  <a:lnTo>
                    <a:pt x="0" y="1065212"/>
                  </a:lnTo>
                  <a:lnTo>
                    <a:pt x="1628068" y="1065212"/>
                  </a:lnTo>
                  <a:lnTo>
                    <a:pt x="1001887" y="0"/>
                  </a:lnTo>
                  <a:close/>
                </a:path>
              </a:pathLst>
            </a:custGeom>
            <a:solidFill>
              <a:srgbClr val="C0C0C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4525" y="2844800"/>
              <a:ext cx="1691005" cy="1065530"/>
            </a:xfrm>
            <a:custGeom>
              <a:avLst/>
              <a:gdLst/>
              <a:ahLst/>
              <a:cxnLst/>
              <a:rect l="l" t="t" r="r" b="b"/>
              <a:pathLst>
                <a:path w="1691004" h="1065529">
                  <a:moveTo>
                    <a:pt x="62618" y="1065213"/>
                  </a:moveTo>
                  <a:lnTo>
                    <a:pt x="1064507" y="0"/>
                  </a:lnTo>
                  <a:lnTo>
                    <a:pt x="1690687" y="1065213"/>
                  </a:lnTo>
                  <a:lnTo>
                    <a:pt x="0" y="106521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7225" y="2860675"/>
              <a:ext cx="1056005" cy="1073150"/>
            </a:xfrm>
            <a:custGeom>
              <a:avLst/>
              <a:gdLst/>
              <a:ahLst/>
              <a:cxnLst/>
              <a:rect l="l" t="t" r="r" b="b"/>
              <a:pathLst>
                <a:path w="1056005" h="1073150">
                  <a:moveTo>
                    <a:pt x="0" y="1073150"/>
                  </a:moveTo>
                  <a:lnTo>
                    <a:pt x="105568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501162" y="0"/>
                  </a:moveTo>
                  <a:lnTo>
                    <a:pt x="0" y="939800"/>
                  </a:lnTo>
                  <a:lnTo>
                    <a:pt x="1628775" y="939800"/>
                  </a:lnTo>
                  <a:lnTo>
                    <a:pt x="501162" y="0"/>
                  </a:lnTo>
                  <a:close/>
                </a:path>
              </a:pathLst>
            </a:custGeom>
            <a:solidFill>
              <a:srgbClr val="C0C0C0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1628775" y="939800"/>
                  </a:moveTo>
                  <a:lnTo>
                    <a:pt x="501161" y="0"/>
                  </a:lnTo>
                  <a:lnTo>
                    <a:pt x="0" y="939800"/>
                  </a:lnTo>
                  <a:lnTo>
                    <a:pt x="1628775" y="939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2137" y="2963862"/>
              <a:ext cx="1108075" cy="919480"/>
            </a:xfrm>
            <a:custGeom>
              <a:avLst/>
              <a:gdLst/>
              <a:ahLst/>
              <a:cxnLst/>
              <a:rect l="l" t="t" r="r" b="b"/>
              <a:pathLst>
                <a:path w="1108075" h="919479">
                  <a:moveTo>
                    <a:pt x="0" y="0"/>
                  </a:moveTo>
                  <a:lnTo>
                    <a:pt x="1108075" y="9191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8150" y="2844800"/>
              <a:ext cx="627380" cy="1065530"/>
            </a:xfrm>
            <a:custGeom>
              <a:avLst/>
              <a:gdLst/>
              <a:ahLst/>
              <a:cxnLst/>
              <a:rect l="l" t="t" r="r" b="b"/>
              <a:pathLst>
                <a:path w="627379" h="1065529">
                  <a:moveTo>
                    <a:pt x="0" y="0"/>
                  </a:moveTo>
                  <a:lnTo>
                    <a:pt x="627062" y="1065213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9887" y="2790825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0487" y="2970212"/>
              <a:ext cx="501650" cy="939800"/>
            </a:xfrm>
            <a:custGeom>
              <a:avLst/>
              <a:gdLst/>
              <a:ahLst/>
              <a:cxnLst/>
              <a:rect l="l" t="t" r="r" b="b"/>
              <a:pathLst>
                <a:path w="501650" h="939800">
                  <a:moveTo>
                    <a:pt x="501650" y="0"/>
                  </a:moveTo>
                  <a:lnTo>
                    <a:pt x="0" y="939800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00700" y="289242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07740" y="33731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803140" y="32969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6437" y="3910012"/>
              <a:ext cx="1628775" cy="0"/>
            </a:xfrm>
            <a:custGeom>
              <a:avLst/>
              <a:gdLst/>
              <a:ahLst/>
              <a:cxnLst/>
              <a:rect l="l" t="t" r="r" b="b"/>
              <a:pathLst>
                <a:path w="1628775">
                  <a:moveTo>
                    <a:pt x="0" y="0"/>
                  </a:moveTo>
                  <a:lnTo>
                    <a:pt x="16287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6037" y="3910012"/>
              <a:ext cx="939800" cy="0"/>
            </a:xfrm>
            <a:custGeom>
              <a:avLst/>
              <a:gdLst/>
              <a:ahLst/>
              <a:cxnLst/>
              <a:rect l="l" t="t" r="r" b="b"/>
              <a:pathLst>
                <a:path w="939800">
                  <a:moveTo>
                    <a:pt x="0" y="0"/>
                  </a:moveTo>
                  <a:lnTo>
                    <a:pt x="939800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487" y="3910012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6862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5787" y="3863975"/>
              <a:ext cx="144462" cy="13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8775" y="3813175"/>
              <a:ext cx="144462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2662" y="3827462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8575" y="378777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9740" y="4509367"/>
            <a:ext cx="6493510" cy="2291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2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1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7" baseline="-19097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是奇异的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秩为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 marR="3706495">
              <a:lnSpc>
                <a:spcPts val="3470"/>
              </a:lnSpc>
              <a:spcBef>
                <a:spcPts val="175"/>
              </a:spcBef>
              <a:tabLst>
                <a:tab pos="1123315" algn="l"/>
                <a:tab pos="1795145" algn="l"/>
              </a:tabLst>
            </a:pPr>
            <a:r>
              <a:rPr sz="2400" dirty="0">
                <a:latin typeface="Calibri"/>
                <a:cs typeface="Calibri"/>
              </a:rPr>
              <a:t>F e</a:t>
            </a:r>
            <a:r>
              <a:rPr sz="2400" baseline="-19097" dirty="0">
                <a:latin typeface="Calibri"/>
                <a:cs typeface="Calibri"/>
              </a:rPr>
              <a:t>2</a:t>
            </a:r>
            <a:r>
              <a:rPr sz="2400" spc="-2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与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0  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3x3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r>
              <a:rPr sz="2400" spc="-5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943600"/>
            <a:ext cx="4038600" cy="381000"/>
          </a:xfrm>
          <a:custGeom>
            <a:avLst/>
            <a:gdLst/>
            <a:ahLst/>
            <a:cxnLst/>
            <a:rect l="l" t="t" r="r" b="b"/>
            <a:pathLst>
              <a:path w="4038600" h="381000">
                <a:moveTo>
                  <a:pt x="0" y="0"/>
                </a:moveTo>
                <a:lnTo>
                  <a:pt x="4038600" y="0"/>
                </a:lnTo>
                <a:lnTo>
                  <a:pt x="403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2608" y="2831274"/>
            <a:ext cx="2228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是一个极点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!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64" y="173904"/>
            <a:ext cx="4234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/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650" y="2674245"/>
            <a:ext cx="3162300" cy="683260"/>
          </a:xfrm>
          <a:custGeom>
            <a:avLst/>
            <a:gdLst/>
            <a:ahLst/>
            <a:cxnLst/>
            <a:rect l="l" t="t" r="r" b="b"/>
            <a:pathLst>
              <a:path w="3162300" h="683260">
                <a:moveTo>
                  <a:pt x="314325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663931"/>
                </a:lnTo>
                <a:lnTo>
                  <a:pt x="1497" y="671346"/>
                </a:lnTo>
                <a:lnTo>
                  <a:pt x="5579" y="677402"/>
                </a:lnTo>
                <a:lnTo>
                  <a:pt x="11635" y="681484"/>
                </a:lnTo>
                <a:lnTo>
                  <a:pt x="19050" y="682981"/>
                </a:lnTo>
                <a:lnTo>
                  <a:pt x="3143250" y="682981"/>
                </a:lnTo>
                <a:lnTo>
                  <a:pt x="3150664" y="681484"/>
                </a:lnTo>
                <a:lnTo>
                  <a:pt x="3156720" y="677402"/>
                </a:lnTo>
                <a:lnTo>
                  <a:pt x="3160802" y="671346"/>
                </a:lnTo>
                <a:lnTo>
                  <a:pt x="3162300" y="663931"/>
                </a:lnTo>
                <a:lnTo>
                  <a:pt x="3162300" y="644881"/>
                </a:lnTo>
                <a:lnTo>
                  <a:pt x="38100" y="644881"/>
                </a:lnTo>
                <a:lnTo>
                  <a:pt x="38100" y="38100"/>
                </a:lnTo>
                <a:lnTo>
                  <a:pt x="3162300" y="38100"/>
                </a:lnTo>
                <a:lnTo>
                  <a:pt x="3162300" y="19050"/>
                </a:lnTo>
                <a:lnTo>
                  <a:pt x="3160802" y="11635"/>
                </a:lnTo>
                <a:lnTo>
                  <a:pt x="3156720" y="5579"/>
                </a:lnTo>
                <a:lnTo>
                  <a:pt x="3150664" y="1497"/>
                </a:lnTo>
                <a:lnTo>
                  <a:pt x="3143250" y="0"/>
                </a:lnTo>
                <a:close/>
              </a:path>
              <a:path w="3162300" h="683260">
                <a:moveTo>
                  <a:pt x="3162300" y="38100"/>
                </a:moveTo>
                <a:lnTo>
                  <a:pt x="3124200" y="38100"/>
                </a:lnTo>
                <a:lnTo>
                  <a:pt x="3124200" y="644881"/>
                </a:lnTo>
                <a:lnTo>
                  <a:pt x="3162300" y="644881"/>
                </a:lnTo>
                <a:lnTo>
                  <a:pt x="31623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342539"/>
            <a:ext cx="857250" cy="113982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89"/>
              </a:spcBef>
            </a:pPr>
            <a:endParaRPr sz="3500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5682390"/>
            <a:ext cx="855344" cy="7617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endParaRPr lang="en-US" sz="1800" spc="1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 Unicode MS"/>
                <a:cs typeface="Arial Unicode MS"/>
              </a:rPr>
              <a:t>16]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5844" y="5582840"/>
            <a:ext cx="117602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endParaRPr lang="en-US" sz="3500" spc="-1639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1400" spc="15" dirty="0">
                <a:latin typeface="Arial Unicode MS"/>
                <a:cs typeface="Arial Unicode MS"/>
              </a:rPr>
              <a:t>HZ,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0" dirty="0">
                <a:latin typeface="Arial Unicode MS"/>
                <a:cs typeface="Arial Unicode MS"/>
              </a:rPr>
              <a:t> </a:t>
            </a:r>
            <a:r>
              <a:rPr sz="1400" spc="65" dirty="0">
                <a:latin typeface="Arial Unicode MS"/>
                <a:cs typeface="Arial Unicode MS"/>
              </a:rPr>
              <a:t>254</a:t>
            </a:r>
            <a:endParaRPr sz="14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20" dirty="0">
                <a:latin typeface="Arial Unicode MS"/>
                <a:cs typeface="Arial Unicode MS"/>
              </a:rPr>
              <a:t>PF,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288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86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10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10" r="-69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69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blipFill rotWithShape="1">
                <a:blip r:embed="rId5"/>
                <a:stretch>
                  <a:fillRect t="-6494" r="-2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blipFill rotWithShape="1">
                <a:blip r:embed="rId6"/>
                <a:stretch>
                  <a:fillRect t="-6494" r="-2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根据摄像机进行三角化和估计</a:t>
            </a:r>
            <a:r>
              <a:rPr lang="en-US" altLang="zh-CN" sz="2400" spc="7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50221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312" y="2587624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8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4237" y="2570162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7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525" y="1133474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8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525" y="1892299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3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323974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8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81212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3028949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3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4487" y="1892299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025" y="1323974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8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1133474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2081212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025" y="3028949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3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525" y="2649537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7250" y="3732212"/>
            <a:ext cx="111125" cy="11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050" y="1125537"/>
            <a:ext cx="112713" cy="11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7475" y="1282700"/>
            <a:ext cx="111125" cy="115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3212" y="1820862"/>
            <a:ext cx="111125" cy="115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650" y="2041525"/>
            <a:ext cx="111125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7475" y="2989262"/>
            <a:ext cx="111125" cy="11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937" y="2498725"/>
            <a:ext cx="112712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387" y="3084512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687" y="3036887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9075" y="3289300"/>
            <a:ext cx="111125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62" y="3322637"/>
            <a:ext cx="112712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537" y="3525837"/>
            <a:ext cx="112712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4137" y="3322637"/>
            <a:ext cx="111125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4350" y="3732212"/>
            <a:ext cx="112713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4"/>
                </a:lnTo>
                <a:lnTo>
                  <a:pt x="83882" y="62855"/>
                </a:lnTo>
                <a:lnTo>
                  <a:pt x="74526" y="77236"/>
                </a:lnTo>
                <a:lnTo>
                  <a:pt x="60649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0425" y="3716337"/>
            <a:ext cx="112713" cy="1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9162" y="4141787"/>
            <a:ext cx="112712" cy="117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72653" y="2804795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0800" y="3597275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3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2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5952" y="164274"/>
            <a:ext cx="30245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三角原理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0140" y="6272974"/>
            <a:ext cx="496379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可以通过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从摄像机矩阵计算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点（有关详细信息，请参见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HZ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的第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312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页）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  <a:blipFill rotWithShape="1">
                <a:blip r:embed="rId16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  <a:blipFill rotWithShape="1">
                <a:blip r:embed="rId17"/>
                <a:stretch>
                  <a:fillRect t="-6494" r="-17143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blipFill rotWithShape="1">
                <a:blip r:embed="rId21"/>
                <a:stretch>
                  <a:fillRect t="-6494" r="-69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4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→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=1,…,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73" y="100006"/>
            <a:ext cx="7964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(N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pc="-75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3250" y="2635250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2762" y="2635250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87" y="2617786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75" y="1181100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8975" y="1939925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975" y="1371600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975" y="2128837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8975" y="3076575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4937" y="1939925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8475" y="1371600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4937" y="1181100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475" y="2128837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475" y="3076575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937" y="1939925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4937" y="1181100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199" y="1371600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8837" y="2128837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199" y="3076575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8975" y="2697162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80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0537" y="307657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3779837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4025" y="4822825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200" y="4365625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3500" y="1173162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7925" y="1330325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662" y="1868487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2089150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7925" y="3036887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0387" y="2546350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837" y="3132137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4137" y="3084512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9525" y="3336925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8912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87" y="3573462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4587" y="3370262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779837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0875" y="3763962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612" y="4189412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64237" y="3432175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5537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987" y="3638550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0925" y="3890962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5" y="3652837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63102" y="2842323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250" y="3644900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5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91237" y="3465848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38" y="50515"/>
                </a:moveTo>
                <a:lnTo>
                  <a:pt x="74429" y="50515"/>
                </a:lnTo>
                <a:lnTo>
                  <a:pt x="744782" y="121829"/>
                </a:lnTo>
                <a:lnTo>
                  <a:pt x="747468" y="96572"/>
                </a:lnTo>
                <a:lnTo>
                  <a:pt x="314538" y="50515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5"/>
                </a:lnTo>
                <a:lnTo>
                  <a:pt x="71742" y="75773"/>
                </a:lnTo>
                <a:lnTo>
                  <a:pt x="74429" y="50515"/>
                </a:lnTo>
                <a:lnTo>
                  <a:pt x="314538" y="50515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81964" y="5355483"/>
            <a:ext cx="2451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</a:t>
            </a:r>
            <a:r>
              <a:rPr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baseline="-19519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k</a:t>
            </a:r>
            <a:r>
              <a:rPr sz="2400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1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spc="-7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sz="2400" baseline="-19519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42050" y="5292636"/>
            <a:ext cx="2444750" cy="562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k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zh-CN" altLang="en-US" spc="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之间可得的点对应关系相关的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endParaRPr baseline="-21604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14972" y="5609502"/>
            <a:ext cx="389890" cy="166370"/>
          </a:xfrm>
          <a:custGeom>
            <a:avLst/>
            <a:gdLst/>
            <a:ahLst/>
            <a:cxnLst/>
            <a:rect l="l" t="t" r="r" b="b"/>
            <a:pathLst>
              <a:path w="389889" h="166370">
                <a:moveTo>
                  <a:pt x="69409" y="68612"/>
                </a:moveTo>
                <a:lnTo>
                  <a:pt x="65406" y="68990"/>
                </a:lnTo>
                <a:lnTo>
                  <a:pt x="0" y="148052"/>
                </a:lnTo>
                <a:lnTo>
                  <a:pt x="101015" y="166070"/>
                </a:lnTo>
                <a:lnTo>
                  <a:pt x="104313" y="163770"/>
                </a:lnTo>
                <a:lnTo>
                  <a:pt x="105545" y="156865"/>
                </a:lnTo>
                <a:lnTo>
                  <a:pt x="103245" y="153567"/>
                </a:lnTo>
                <a:lnTo>
                  <a:pt x="36070" y="141585"/>
                </a:lnTo>
                <a:lnTo>
                  <a:pt x="68576" y="129662"/>
                </a:lnTo>
                <a:lnTo>
                  <a:pt x="31696" y="129662"/>
                </a:lnTo>
                <a:lnTo>
                  <a:pt x="75191" y="77086"/>
                </a:lnTo>
                <a:lnTo>
                  <a:pt x="74814" y="73083"/>
                </a:lnTo>
                <a:lnTo>
                  <a:pt x="69409" y="68612"/>
                </a:lnTo>
                <a:close/>
              </a:path>
              <a:path w="389889" h="166370">
                <a:moveTo>
                  <a:pt x="385191" y="0"/>
                </a:moveTo>
                <a:lnTo>
                  <a:pt x="31696" y="129662"/>
                </a:lnTo>
                <a:lnTo>
                  <a:pt x="68576" y="129662"/>
                </a:lnTo>
                <a:lnTo>
                  <a:pt x="389564" y="11923"/>
                </a:lnTo>
                <a:lnTo>
                  <a:pt x="385191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6003" y="2507663"/>
            <a:ext cx="507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hj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59740" y="6108879"/>
            <a:ext cx="7610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 </a:t>
            </a:r>
            <a:r>
              <a:rPr lang="zh-CN" altLang="en-US" sz="2400" spc="-25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成对的解可以使用捆绑调整组合在一起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15741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  <a:blipFill rotWithShape="1">
                <a:blip r:embed="rId23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  <a:blipFill rotWithShape="1">
                <a:blip r:embed="rId24"/>
                <a:stretch>
                  <a:fillRect t="-6494" r="-16822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6745"/>
            <a:ext cx="7645400" cy="15132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 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通过基本矩阵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endParaRPr lang="en-US" altLang="zh-CN" sz="2400" spc="9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44500" indent="-431800">
              <a:lnSpc>
                <a:spcPct val="100000"/>
              </a:lnSpc>
              <a:spcBef>
                <a:spcPts val="960"/>
              </a:spcBef>
              <a:buChar char="•"/>
              <a:tabLst>
                <a:tab pos="44450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3838139"/>
            <a:ext cx="8458200" cy="3981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99440" indent="-431800">
              <a:lnSpc>
                <a:spcPct val="100000"/>
              </a:lnSpc>
              <a:spcBef>
                <a:spcPts val="225"/>
              </a:spcBef>
              <a:buChar char="•"/>
              <a:tabLst>
                <a:tab pos="59944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5453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运动恢复结构算法</a:t>
            </a:r>
            <a:endParaRPr spc="4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700952"/>
            <a:ext cx="799846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200000"/>
              </a:lnSpc>
              <a:spcBef>
                <a:spcPts val="10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假定所有点都是可见</a:t>
            </a:r>
            <a:r>
              <a:rPr lang="zh-CN" alt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的，所以下述场合不可用：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2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16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存在遮挡</a:t>
            </a:r>
            <a:endParaRPr lang="en-US" altLang="zh-CN" sz="16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2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16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建立对应点关系失败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	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>
              <a:lnSpc>
                <a:spcPct val="200000"/>
              </a:lnSpc>
              <a:buChar char="•"/>
              <a:tabLst>
                <a:tab pos="271780" algn="l"/>
              </a:tabLst>
            </a:pPr>
            <a:endParaRPr lang="en-US" altLang="zh-CN" sz="2400" spc="-15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>
              <a:lnSpc>
                <a:spcPct val="200000"/>
              </a:lnSpc>
              <a:buChar char="•"/>
              <a:tabLst>
                <a:tab pos="271780" algn="l"/>
              </a:tabLst>
            </a:pPr>
            <a:r>
              <a:rPr lang="zh-CN" altLang="en-US" sz="2400" spc="-15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代数法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应用于</a:t>
            </a:r>
            <a:r>
              <a:rPr lang="en-US" altLang="zh-CN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视图重建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51574"/>
            <a:ext cx="8159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代数法与分解法的局限性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708406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en-US" altLang="zh-CN" sz="2400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en-US" altLang="zh-CN" sz="2400" dirty="0">
              <a:solidFill>
                <a:schemeClr val="bg2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48987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</a:t>
            </a:r>
            <a:r>
              <a:rPr sz="2400" spc="-5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object 2"/>
          <p:cNvSpPr txBox="1"/>
          <p:nvPr/>
        </p:nvSpPr>
        <p:spPr>
          <a:xfrm>
            <a:off x="533400" y="3612304"/>
            <a:ext cx="6858000" cy="350096"/>
          </a:xfrm>
          <a:prstGeom prst="rect">
            <a:avLst/>
          </a:prstGeom>
          <a:ln w="381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759285" y="1728314"/>
            <a:ext cx="7998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0385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824"/>
            <a:ext cx="7476490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捆绑约束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提取结构和运动的非线性方法</a:t>
            </a:r>
            <a:endParaRPr lang="en-US" altLang="zh-CN" sz="2400" spc="3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最小化重投影误差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1365" y="644124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</a:t>
            </a:r>
            <a:r>
              <a:rPr sz="1800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46312" y="2996374"/>
            <a:ext cx="4820286" cy="3544126"/>
            <a:chOff x="2246312" y="2996374"/>
            <a:chExt cx="4820286" cy="3544126"/>
          </a:xfrm>
        </p:grpSpPr>
        <p:sp>
          <p:nvSpPr>
            <p:cNvPr id="8" name="object 8"/>
            <p:cNvSpPr/>
            <p:nvPr/>
          </p:nvSpPr>
          <p:spPr>
            <a:xfrm>
              <a:off x="2463800" y="3305175"/>
              <a:ext cx="1713230" cy="2291080"/>
            </a:xfrm>
            <a:custGeom>
              <a:avLst/>
              <a:gdLst/>
              <a:ahLst/>
              <a:cxnLst/>
              <a:rect l="l" t="t" r="r" b="b"/>
              <a:pathLst>
                <a:path w="1713229" h="2291079">
                  <a:moveTo>
                    <a:pt x="0" y="2290763"/>
                  </a:moveTo>
                  <a:lnTo>
                    <a:pt x="17129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6712" y="3305175"/>
              <a:ext cx="313055" cy="3200400"/>
            </a:xfrm>
            <a:custGeom>
              <a:avLst/>
              <a:gdLst/>
              <a:ahLst/>
              <a:cxnLst/>
              <a:rect l="l" t="t" r="r" b="b"/>
              <a:pathLst>
                <a:path w="313054" h="3200400">
                  <a:moveTo>
                    <a:pt x="312737" y="3200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6712" y="3305175"/>
              <a:ext cx="2492375" cy="2781300"/>
            </a:xfrm>
            <a:custGeom>
              <a:avLst/>
              <a:gdLst/>
              <a:ahLst/>
              <a:cxnLst/>
              <a:rect l="l" t="t" r="r" b="b"/>
              <a:pathLst>
                <a:path w="2492375" h="2781300">
                  <a:moveTo>
                    <a:pt x="2492375" y="27813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312" y="5311775"/>
              <a:ext cx="1295400" cy="871855"/>
            </a:xfrm>
            <a:custGeom>
              <a:avLst/>
              <a:gdLst/>
              <a:ahLst/>
              <a:cxnLst/>
              <a:rect l="l" t="t" r="r" b="b"/>
              <a:pathLst>
                <a:path w="1295400" h="871854">
                  <a:moveTo>
                    <a:pt x="0" y="0"/>
                  </a:moveTo>
                  <a:lnTo>
                    <a:pt x="1295400" y="0"/>
                  </a:lnTo>
                  <a:lnTo>
                    <a:pt x="1295400" y="871538"/>
                  </a:lnTo>
                  <a:lnTo>
                    <a:pt x="0" y="8715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6312" y="454977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3000" y="1143000"/>
                  </a:moveTo>
                  <a:lnTo>
                    <a:pt x="0" y="857250"/>
                  </a:lnTo>
                  <a:lnTo>
                    <a:pt x="0" y="0"/>
                  </a:lnTo>
                  <a:lnTo>
                    <a:pt x="1143000" y="285750"/>
                  </a:lnTo>
                  <a:lnTo>
                    <a:pt x="1143000" y="1143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12" y="4778375"/>
              <a:ext cx="1143000" cy="1135380"/>
            </a:xfrm>
            <a:custGeom>
              <a:avLst/>
              <a:gdLst/>
              <a:ahLst/>
              <a:cxnLst/>
              <a:rect l="l" t="t" r="r" b="b"/>
              <a:pathLst>
                <a:path w="1143000" h="1135379">
                  <a:moveTo>
                    <a:pt x="0" y="1135063"/>
                  </a:moveTo>
                  <a:lnTo>
                    <a:pt x="1143000" y="851296"/>
                  </a:lnTo>
                  <a:lnTo>
                    <a:pt x="1143000" y="0"/>
                  </a:lnTo>
                  <a:lnTo>
                    <a:pt x="0" y="283765"/>
                  </a:lnTo>
                  <a:lnTo>
                    <a:pt x="0" y="1135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6862" y="3289305"/>
              <a:ext cx="148178" cy="1552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5275" y="4994275"/>
              <a:ext cx="84137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7212" y="561022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4550" y="525303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010853" y="50850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1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74540" y="56184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2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35053" y="5010403"/>
              <a:ext cx="301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m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246476" y="2996374"/>
              <a:ext cx="15982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800" spc="-5" dirty="0">
                  <a:latin typeface="Times New Roman"/>
                  <a:cs typeface="Times New Roman"/>
                </a:rPr>
                <a:t>重构点</a:t>
              </a:r>
              <a:r>
                <a:rPr sz="1800" spc="-45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248853" y="5642737"/>
              <a:ext cx="279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744653" y="6053899"/>
              <a:ext cx="3219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478087" y="3352800"/>
              <a:ext cx="2170430" cy="2256155"/>
            </a:xfrm>
            <a:custGeom>
              <a:avLst/>
              <a:gdLst/>
              <a:ahLst/>
              <a:cxnLst/>
              <a:rect l="l" t="t" r="r" b="b"/>
              <a:pathLst>
                <a:path w="2170429" h="2256154">
                  <a:moveTo>
                    <a:pt x="0" y="2255838"/>
                  </a:moveTo>
                  <a:lnTo>
                    <a:pt x="2170112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3354387"/>
              <a:ext cx="65405" cy="3111500"/>
            </a:xfrm>
            <a:custGeom>
              <a:avLst/>
              <a:gdLst/>
              <a:ahLst/>
              <a:cxnLst/>
              <a:rect l="l" t="t" r="r" b="b"/>
              <a:pathLst>
                <a:path w="65404" h="3111500">
                  <a:moveTo>
                    <a:pt x="0" y="3111500"/>
                  </a:moveTo>
                  <a:lnTo>
                    <a:pt x="65088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3352800"/>
              <a:ext cx="2122805" cy="2717800"/>
            </a:xfrm>
            <a:custGeom>
              <a:avLst/>
              <a:gdLst/>
              <a:ahLst/>
              <a:cxnLst/>
              <a:rect l="l" t="t" r="r" b="b"/>
              <a:pathLst>
                <a:path w="2122804" h="2717800">
                  <a:moveTo>
                    <a:pt x="2122488" y="2717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1550" y="5199062"/>
              <a:ext cx="84137" cy="87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51625" y="6057900"/>
              <a:ext cx="84137" cy="8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57700" y="645318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637" y="555307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7225" y="5688012"/>
              <a:ext cx="84137" cy="873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05125" y="5076825"/>
              <a:ext cx="84137" cy="87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288539" y="4742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12540" y="5504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2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488940" y="5337938"/>
              <a:ext cx="568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476750" y="3333750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726940" y="3148774"/>
              <a:ext cx="14268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800" dirty="0">
                  <a:latin typeface="Times New Roman"/>
                  <a:cs typeface="Times New Roman"/>
                </a:rPr>
                <a:t>真实值</a:t>
              </a:r>
              <a:r>
                <a:rPr sz="1800" b="1" dirty="0" err="1">
                  <a:latin typeface="Times New Roman"/>
                  <a:cs typeface="Times New Roman"/>
                </a:rPr>
                <a:t>X</a:t>
              </a:r>
              <a:r>
                <a:rPr sz="1800" i="1" baseline="-20833" dirty="0" err="1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1875" y="2057400"/>
            <a:ext cx="177165" cy="652145"/>
          </a:xfrm>
          <a:custGeom>
            <a:avLst/>
            <a:gdLst/>
            <a:ahLst/>
            <a:cxnLst/>
            <a:rect l="l" t="t" r="r" b="b"/>
            <a:pathLst>
              <a:path w="177164" h="652144">
                <a:moveTo>
                  <a:pt x="42241" y="75279"/>
                </a:moveTo>
                <a:lnTo>
                  <a:pt x="32459" y="75279"/>
                </a:lnTo>
                <a:lnTo>
                  <a:pt x="167487" y="651960"/>
                </a:lnTo>
                <a:lnTo>
                  <a:pt x="176761" y="649789"/>
                </a:lnTo>
                <a:lnTo>
                  <a:pt x="42241" y="75279"/>
                </a:lnTo>
                <a:close/>
              </a:path>
              <a:path w="177164" h="652144">
                <a:moveTo>
                  <a:pt x="19724" y="0"/>
                </a:moveTo>
                <a:lnTo>
                  <a:pt x="0" y="82878"/>
                </a:lnTo>
                <a:lnTo>
                  <a:pt x="32459" y="75279"/>
                </a:lnTo>
                <a:lnTo>
                  <a:pt x="42241" y="75279"/>
                </a:lnTo>
                <a:lnTo>
                  <a:pt x="41733" y="73107"/>
                </a:lnTo>
                <a:lnTo>
                  <a:pt x="74193" y="65507"/>
                </a:lnTo>
                <a:lnTo>
                  <a:pt x="19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5452" y="2547306"/>
            <a:ext cx="8042275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305"/>
              </a:spcBef>
            </a:pPr>
            <a:r>
              <a:rPr lang="en-US" altLang="zh-CN" sz="2400" spc="5" dirty="0">
                <a:latin typeface="Arial Unicode MS"/>
                <a:cs typeface="Arial Unicode MS"/>
              </a:rPr>
              <a:t>D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是非线性约束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lang="zh-CN" altLang="en-US" sz="24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</a:t>
            </a:r>
            <a:endParaRPr lang="en-US" altLang="zh-CN" sz="2400" spc="8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sz="2400" spc="25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从初始解开始迭代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若初始解与实际相距较远，可能会很慢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估计解可能是初始解的函数（由于局部最小值）</a:t>
            </a:r>
          </a:p>
          <a:p>
            <a:pPr marL="467995" indent="-243204">
              <a:lnSpc>
                <a:spcPct val="100000"/>
              </a:lnSpc>
              <a:spcBef>
                <a:spcPts val="5"/>
              </a:spcBef>
              <a:buChar char="•"/>
              <a:tabLst>
                <a:tab pos="46863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牛顿法需要计算</a:t>
            </a:r>
            <a:r>
              <a:rPr lang="en-US" altLang="zh-CN" sz="2400" spc="-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J,</a:t>
            </a:r>
            <a:r>
              <a:rPr lang="zh-CN" altLang="en-US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209"/>
              </a:spcBef>
              <a:buSzPct val="112500"/>
              <a:buChar char="•"/>
              <a:tabLst>
                <a:tab pos="468630" algn="l"/>
              </a:tabLst>
            </a:pPr>
            <a:r>
              <a:rPr lang="en-US" altLang="zh-CN" sz="2400" spc="10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lang="zh-CN" altLang="en-US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算法不用计算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39" y="244665"/>
            <a:ext cx="600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标定的一般问题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333" y="1219300"/>
            <a:ext cx="1689735" cy="161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49752" y="66043"/>
                </a:moveTo>
                <a:lnTo>
                  <a:pt x="38305" y="66043"/>
                </a:lnTo>
                <a:lnTo>
                  <a:pt x="300837" y="459841"/>
                </a:lnTo>
                <a:lnTo>
                  <a:pt x="308762" y="454558"/>
                </a:lnTo>
                <a:lnTo>
                  <a:pt x="49752" y="66043"/>
                </a:lnTo>
                <a:close/>
              </a:path>
              <a:path w="309245" h="460375">
                <a:moveTo>
                  <a:pt x="0" y="0"/>
                </a:moveTo>
                <a:lnTo>
                  <a:pt x="10567" y="84536"/>
                </a:lnTo>
                <a:lnTo>
                  <a:pt x="38305" y="66043"/>
                </a:lnTo>
                <a:lnTo>
                  <a:pt x="49752" y="66043"/>
                </a:lnTo>
                <a:lnTo>
                  <a:pt x="46230" y="60760"/>
                </a:lnTo>
                <a:lnTo>
                  <a:pt x="73969" y="42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869287" y="269073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测量值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916" y="1219200"/>
            <a:ext cx="6781800" cy="44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2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优势</a:t>
            </a:r>
            <a:endParaRPr lang="en-US" altLang="zh-CN" sz="2400" spc="25" dirty="0">
              <a:solidFill>
                <a:srgbClr val="CC33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zh-CN" alt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处理大量视图</a:t>
            </a: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处理丢失的数据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622300" indent="-4572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-3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局限性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endParaRPr 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参数超多的最小化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问题（参数随着视图数量的增长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而急剧增长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）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需要良好的初始条件</a:t>
            </a:r>
          </a:p>
          <a:p>
            <a:pPr marL="946150" lvl="1" indent="-323850">
              <a:lnSpc>
                <a:spcPts val="2875"/>
              </a:lnSpc>
              <a:buFontTx/>
              <a:buChar char="•"/>
              <a:tabLst>
                <a:tab pos="946150" algn="l"/>
              </a:tabLst>
            </a:pP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常用作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的最后一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步</a:t>
            </a:r>
            <a:endParaRPr lang="zh-CN" alt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分解或代数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方法可作为优化问题的初始解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145824"/>
            <a:ext cx="35769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7084060" cy="42447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sz="24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zh-CN" altLang="en-US" sz="24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</a:t>
            </a:r>
            <a:r>
              <a:rPr lang="zh-CN" altLang="en-US" sz="2400" dirty="0" smtClean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en-US" altLang="zh-CN" sz="2400" dirty="0" smtClean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ct val="200000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rPr>
              <a:t>应用</a:t>
            </a:r>
            <a:endParaRPr lang="en-US" altLang="zh-CN" sz="2400" dirty="0">
              <a:solidFill>
                <a:schemeClr val="tx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22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999" y="4754430"/>
            <a:ext cx="309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Courtesy </a:t>
            </a:r>
            <a:r>
              <a:rPr sz="1100" spc="3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Oxford </a:t>
            </a:r>
            <a:r>
              <a:rPr sz="1100" b="1" spc="55" dirty="0">
                <a:latin typeface="Arial"/>
                <a:cs typeface="Arial"/>
              </a:rPr>
              <a:t>Visual </a:t>
            </a:r>
            <a:r>
              <a:rPr sz="1100" b="1" spc="90" dirty="0">
                <a:latin typeface="Arial"/>
                <a:cs typeface="Arial"/>
              </a:rPr>
              <a:t>Geometry</a:t>
            </a:r>
            <a:r>
              <a:rPr sz="1100" b="1" spc="8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04" y="0"/>
            <a:ext cx="5487035" cy="62356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1639" marR="5080" indent="-1679575" algn="ctr">
              <a:lnSpc>
                <a:spcPts val="5270"/>
              </a:lnSpc>
              <a:spcBef>
                <a:spcPts val="28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524000"/>
            <a:ext cx="4233332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9" y="1524000"/>
            <a:ext cx="4233332" cy="317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6946" y="5085628"/>
            <a:ext cx="143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</a:t>
            </a:r>
            <a:endParaRPr sz="1000">
              <a:latin typeface="Arial Unicode MS"/>
              <a:cs typeface="Arial Unicode MS"/>
            </a:endParaRPr>
          </a:p>
          <a:p>
            <a:pPr marL="12700" marR="5080">
              <a:lnSpc>
                <a:spcPct val="100000"/>
              </a:lnSpc>
            </a:pP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Hartley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Dellaert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Rusinkiewic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02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Nistér,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04</a:t>
            </a:r>
            <a:endParaRPr sz="1000">
              <a:latin typeface="Arial Unicode MS"/>
              <a:cs typeface="Arial Unicode MS"/>
            </a:endParaRPr>
          </a:p>
          <a:p>
            <a:pPr marL="12700" marR="71755">
              <a:lnSpc>
                <a:spcPct val="100000"/>
              </a:lnSpc>
            </a:pPr>
            <a:r>
              <a:rPr sz="1000" spc="0" dirty="0">
                <a:solidFill>
                  <a:srgbClr val="7F7F7F"/>
                </a:solidFill>
                <a:latin typeface="Arial Unicode MS"/>
                <a:cs typeface="Arial Unicode MS"/>
              </a:rPr>
              <a:t>Brown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Lowe,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Lourakis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Argyros,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Colombo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</a:t>
            </a:r>
            <a:r>
              <a:rPr sz="1000" spc="75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05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5354" y="5181999"/>
            <a:ext cx="1625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Golparvar-Fard,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30" dirty="0">
                <a:solidFill>
                  <a:srgbClr val="7F7F7F"/>
                </a:solidFill>
                <a:latin typeface="Arial Unicode MS"/>
                <a:cs typeface="Arial Unicode MS"/>
              </a:rPr>
              <a:t>JAEI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  <a:p>
            <a:pPr marL="12700" marR="87630">
              <a:lnSpc>
                <a:spcPct val="100000"/>
              </a:lnSpc>
            </a:pP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IFAC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2010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20" dirty="0">
                <a:solidFill>
                  <a:srgbClr val="7F7F7F"/>
                </a:solidFill>
                <a:latin typeface="Arial Unicode MS"/>
                <a:cs typeface="Arial Unicode MS"/>
              </a:rPr>
              <a:t>ICRA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2011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Microsoft’s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PhotoSynth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Snavely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06-08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08  </a:t>
            </a:r>
            <a:r>
              <a:rPr sz="1000" spc="40" dirty="0">
                <a:solidFill>
                  <a:srgbClr val="7F7F7F"/>
                </a:solidFill>
                <a:latin typeface="Arial Unicode MS"/>
                <a:cs typeface="Arial Unicode MS"/>
              </a:rPr>
              <a:t>Agarwal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09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Frahm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1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39" y="5134165"/>
            <a:ext cx="141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7F7F7F"/>
                </a:solidFill>
                <a:latin typeface="Arial Unicode MS"/>
                <a:cs typeface="Arial Unicode MS"/>
              </a:rPr>
              <a:t>Lucas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Kanade,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81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Chen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30" dirty="0">
                <a:solidFill>
                  <a:srgbClr val="7F7F7F"/>
                </a:solidFill>
                <a:latin typeface="Arial Unicode MS"/>
                <a:cs typeface="Arial Unicode MS"/>
              </a:rPr>
              <a:t>Medioni,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92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Debevec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Hanrahan,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Fitzgibbon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98</a:t>
            </a:r>
            <a:endParaRPr sz="1000">
              <a:latin typeface="Arial Unicode MS"/>
              <a:cs typeface="Arial Unicode MS"/>
            </a:endParaRPr>
          </a:p>
          <a:p>
            <a:pPr marL="12700" marR="15494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Triggs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Pollefeys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Kutulakos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Seitz,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</a:t>
            </a:r>
            <a:endParaRPr sz="1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830213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9812"/>
            <a:ext cx="698754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建筑场景的增量重构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535621"/>
            <a:ext cx="5053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Initial pair </a:t>
            </a:r>
            <a:r>
              <a:rPr sz="1600" dirty="0">
                <a:latin typeface="Calibri"/>
                <a:cs typeface="Calibri"/>
              </a:rPr>
              <a:t>– 2168 &amp; </a:t>
            </a:r>
            <a:r>
              <a:rPr sz="1600" spc="-5" dirty="0">
                <a:latin typeface="Calibri"/>
                <a:cs typeface="Calibri"/>
              </a:rPr>
              <a:t>Complete </a:t>
            </a:r>
            <a:r>
              <a:rPr sz="1600" dirty="0">
                <a:latin typeface="Calibri"/>
                <a:cs typeface="Calibri"/>
              </a:rPr>
              <a:t>Set 62,323 </a:t>
            </a:r>
            <a:r>
              <a:rPr sz="1600" spc="-5" dirty="0">
                <a:latin typeface="Calibri"/>
                <a:cs typeface="Calibri"/>
              </a:rPr>
              <a:t>points, </a:t>
            </a:r>
            <a:r>
              <a:rPr sz="1600" dirty="0">
                <a:latin typeface="Calibri"/>
                <a:cs typeface="Calibri"/>
              </a:rPr>
              <a:t>160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806" y="806742"/>
            <a:ext cx="5861050" cy="457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0000" y="5389513"/>
            <a:ext cx="2065337" cy="140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9150" y="5386338"/>
            <a:ext cx="2063750" cy="140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" y="787350"/>
            <a:ext cx="412750" cy="274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925" y="782587"/>
            <a:ext cx="412750" cy="274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550" y="782587"/>
            <a:ext cx="412750" cy="27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10475" y="803225"/>
            <a:ext cx="412750" cy="27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2275" y="803225"/>
            <a:ext cx="412750" cy="273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587" y="1073100"/>
            <a:ext cx="831850" cy="274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5550" y="1073100"/>
            <a:ext cx="412750" cy="274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10475" y="1092150"/>
            <a:ext cx="412750" cy="2746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2275" y="1092150"/>
            <a:ext cx="412750" cy="274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87" y="1362025"/>
            <a:ext cx="831850" cy="274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8725" y="1362025"/>
            <a:ext cx="414338" cy="2746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10475" y="1382662"/>
            <a:ext cx="412750" cy="274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2275" y="1382662"/>
            <a:ext cx="412750" cy="274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587" y="1652537"/>
            <a:ext cx="831850" cy="2746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8725" y="1652537"/>
            <a:ext cx="414338" cy="274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10475" y="1673175"/>
            <a:ext cx="412750" cy="273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2275" y="1673175"/>
            <a:ext cx="412750" cy="273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587" y="1938287"/>
            <a:ext cx="412750" cy="2746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862" y="1938287"/>
            <a:ext cx="414336" cy="2746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8725" y="1943050"/>
            <a:ext cx="414338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0475" y="1962101"/>
            <a:ext cx="412750" cy="2746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862" y="1963687"/>
            <a:ext cx="412750" cy="2746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762" y="2231976"/>
            <a:ext cx="412750" cy="274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6450" y="2231976"/>
            <a:ext cx="412750" cy="274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1900" y="2231976"/>
            <a:ext cx="412750" cy="2746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12062" y="2252613"/>
            <a:ext cx="412750" cy="273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862" y="2251026"/>
            <a:ext cx="412750" cy="2746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1000" y="2517725"/>
            <a:ext cx="412750" cy="273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9625" y="2512962"/>
            <a:ext cx="412750" cy="27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5075" y="2512962"/>
            <a:ext cx="412750" cy="27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12062" y="2536776"/>
            <a:ext cx="414336" cy="2746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42275" y="2541538"/>
            <a:ext cx="412750" cy="2730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000" y="2805062"/>
            <a:ext cx="412750" cy="2746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6450" y="2801887"/>
            <a:ext cx="412750" cy="2746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5075" y="2801887"/>
            <a:ext cx="412750" cy="2746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12062" y="2820937"/>
            <a:ext cx="414336" cy="27463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42275" y="2825701"/>
            <a:ext cx="412750" cy="2746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" y="3093987"/>
            <a:ext cx="412750" cy="2746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6450" y="3093987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075" y="3090812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16825" y="3114626"/>
            <a:ext cx="412750" cy="274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42275" y="3109862"/>
            <a:ext cx="412750" cy="2746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1000" y="33797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6450" y="3379738"/>
            <a:ext cx="412750" cy="273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35075" y="3379738"/>
            <a:ext cx="412750" cy="2730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16825" y="3398787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45450" y="3398787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2587" y="3665487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1212" y="3665487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38250" y="3670250"/>
            <a:ext cx="412750" cy="2746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18412" y="3686125"/>
            <a:ext cx="412750" cy="2746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50212" y="3686125"/>
            <a:ext cx="412750" cy="2746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2587" y="3967112"/>
            <a:ext cx="412750" cy="27463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1212" y="3962350"/>
            <a:ext cx="412750" cy="2746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38250" y="3962350"/>
            <a:ext cx="412750" cy="27463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18412" y="3976637"/>
            <a:ext cx="412750" cy="2746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50212" y="3971875"/>
            <a:ext cx="412750" cy="27463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587" y="4248100"/>
            <a:ext cx="412750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1212" y="4243337"/>
            <a:ext cx="412750" cy="2746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38250" y="4243337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18412" y="4263975"/>
            <a:ext cx="412750" cy="2730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50212" y="4262387"/>
            <a:ext cx="412750" cy="2746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87" y="4530675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1212" y="4530675"/>
            <a:ext cx="412750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38250" y="4530675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18412" y="4549725"/>
            <a:ext cx="412750" cy="27463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85025" y="5691138"/>
            <a:ext cx="412750" cy="2730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5025" y="5403800"/>
            <a:ext cx="412750" cy="2746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85025" y="5976888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46875" y="5976888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78675" y="6254700"/>
            <a:ext cx="412750" cy="2730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46875" y="56911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05025" y="5681613"/>
            <a:ext cx="412750" cy="2746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38937" y="5403800"/>
            <a:ext cx="412750" cy="2746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66875" y="6262638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875" y="5976888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875" y="5681613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05025" y="5386338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66875" y="5386338"/>
            <a:ext cx="412750" cy="274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3225" y="6529338"/>
            <a:ext cx="822325" cy="2746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1425" y="6529338"/>
            <a:ext cx="412750" cy="2746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13650" y="6540451"/>
            <a:ext cx="831849" cy="2730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467725" y="6540451"/>
            <a:ext cx="412750" cy="2730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2112" y="6257875"/>
            <a:ext cx="412750" cy="273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2800" y="6251525"/>
            <a:ext cx="414338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39837" y="6251525"/>
            <a:ext cx="412750" cy="2746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10475" y="6262638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47037" y="6262638"/>
            <a:ext cx="412750" cy="2746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67725" y="6257875"/>
            <a:ext cx="412750" cy="2730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2112" y="5968950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2800" y="5968950"/>
            <a:ext cx="414338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39837" y="5968950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10475" y="5975300"/>
            <a:ext cx="412750" cy="2730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047037" y="5975300"/>
            <a:ext cx="412750" cy="273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72487" y="5975300"/>
            <a:ext cx="412750" cy="2730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2112" y="5681613"/>
            <a:ext cx="412750" cy="27305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2800" y="5686375"/>
            <a:ext cx="414338" cy="2746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9837" y="5686375"/>
            <a:ext cx="412750" cy="2746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07300" y="5692725"/>
            <a:ext cx="412750" cy="2730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51800" y="5692725"/>
            <a:ext cx="412750" cy="273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72487" y="5692725"/>
            <a:ext cx="412750" cy="2730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72487" y="5403800"/>
            <a:ext cx="412750" cy="27463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51800" y="5403800"/>
            <a:ext cx="412750" cy="27463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607300" y="5403800"/>
            <a:ext cx="412750" cy="2746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39837" y="5392688"/>
            <a:ext cx="412750" cy="274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12800" y="5392688"/>
            <a:ext cx="414338" cy="27463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112" y="5392688"/>
            <a:ext cx="412750" cy="27463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2112" y="5108525"/>
            <a:ext cx="830262" cy="2762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35075" y="5102175"/>
            <a:ext cx="412750" cy="27463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15237" y="5118050"/>
            <a:ext cx="412750" cy="27463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48625" y="5118050"/>
            <a:ext cx="412750" cy="27463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70900" y="5118050"/>
            <a:ext cx="412750" cy="2746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5762" y="4816425"/>
            <a:ext cx="412750" cy="2730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15975" y="4821187"/>
            <a:ext cx="412750" cy="27463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39837" y="4821187"/>
            <a:ext cx="412750" cy="27463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15237" y="4835475"/>
            <a:ext cx="412750" cy="27463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048625" y="4549725"/>
            <a:ext cx="414337" cy="55562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470900" y="4830712"/>
            <a:ext cx="412750" cy="27463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470900" y="4548137"/>
            <a:ext cx="412750" cy="27463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70900" y="4262388"/>
            <a:ext cx="412750" cy="2730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67725" y="3973463"/>
            <a:ext cx="412750" cy="2730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467725" y="3684537"/>
            <a:ext cx="412750" cy="27463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467725" y="3401962"/>
            <a:ext cx="412750" cy="27463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467725" y="3109862"/>
            <a:ext cx="412750" cy="27463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67725" y="2827287"/>
            <a:ext cx="412750" cy="27463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67725" y="2535187"/>
            <a:ext cx="412750" cy="27463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467725" y="2247851"/>
            <a:ext cx="412750" cy="2746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72487" y="1965275"/>
            <a:ext cx="412750" cy="27305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72487" y="1673175"/>
            <a:ext cx="412750" cy="2730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467725" y="1376313"/>
            <a:ext cx="412750" cy="2730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467725" y="1087387"/>
            <a:ext cx="412750" cy="27463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466137" y="800050"/>
            <a:ext cx="412750" cy="2746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40525" y="6262638"/>
            <a:ext cx="412750" cy="27463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105025" y="5976888"/>
            <a:ext cx="412750" cy="5508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55762" y="6537276"/>
            <a:ext cx="412750" cy="273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093912" y="6530926"/>
            <a:ext cx="412750" cy="27463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50050" y="6530926"/>
            <a:ext cx="412750" cy="27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91375" y="6530926"/>
            <a:ext cx="412750" cy="274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6278880" y="557530"/>
            <a:ext cx="2853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latin typeface="Arial Unicode MS"/>
                <a:cs typeface="Arial Unicode MS"/>
              </a:rPr>
              <a:t>Golparvar-Fard. </a:t>
            </a:r>
            <a:r>
              <a:rPr sz="1100" spc="0" dirty="0">
                <a:latin typeface="Arial Unicode MS"/>
                <a:cs typeface="Arial Unicode MS"/>
              </a:rPr>
              <a:t>Pena-Mora, </a:t>
            </a:r>
            <a:r>
              <a:rPr sz="1100" spc="-10" dirty="0">
                <a:latin typeface="Arial Unicode MS"/>
                <a:cs typeface="Arial Unicode MS"/>
              </a:rPr>
              <a:t>Savarese</a:t>
            </a:r>
            <a:r>
              <a:rPr sz="1100" spc="2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2008</a:t>
            </a:r>
            <a:endParaRPr sz="11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重构场景与摄像机位姿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240" y="6309225"/>
            <a:ext cx="1778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1362"/>
            <a:ext cx="8659812" cy="611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57237"/>
            <a:ext cx="8640763" cy="610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场景图像与重构场景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668" y="3336290"/>
            <a:ext cx="4241625" cy="19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438399"/>
            <a:ext cx="427617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1107136"/>
            <a:ext cx="1329881" cy="38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7733" y="182100"/>
            <a:ext cx="54883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结果与应用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1097798"/>
            <a:ext cx="738060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Arial Unicode MS"/>
                <a:cs typeface="Arial Unicode MS"/>
              </a:rPr>
              <a:t>Noah </a:t>
            </a:r>
            <a:r>
              <a:rPr sz="1200" spc="-5" dirty="0">
                <a:latin typeface="Arial Unicode MS"/>
                <a:cs typeface="Arial Unicode MS"/>
              </a:rPr>
              <a:t>Snavely, </a:t>
            </a:r>
            <a:r>
              <a:rPr sz="1200" spc="-30" dirty="0">
                <a:latin typeface="Arial Unicode MS"/>
                <a:cs typeface="Arial Unicode MS"/>
              </a:rPr>
              <a:t>Steven </a:t>
            </a:r>
            <a:r>
              <a:rPr sz="1200" spc="85" dirty="0">
                <a:latin typeface="Arial Unicode MS"/>
                <a:cs typeface="Arial Unicode MS"/>
              </a:rPr>
              <a:t>M. </a:t>
            </a:r>
            <a:r>
              <a:rPr sz="1200" spc="-5" dirty="0">
                <a:latin typeface="Arial Unicode MS"/>
                <a:cs typeface="Arial Unicode MS"/>
              </a:rPr>
              <a:t>Seitz, </a:t>
            </a:r>
            <a:r>
              <a:rPr sz="1200" dirty="0">
                <a:latin typeface="Arial Unicode MS"/>
                <a:cs typeface="Arial Unicode MS"/>
              </a:rPr>
              <a:t>Richard </a:t>
            </a:r>
            <a:r>
              <a:rPr sz="1200" spc="-5" dirty="0">
                <a:latin typeface="Arial Unicode MS"/>
                <a:cs typeface="Arial Unicode MS"/>
              </a:rPr>
              <a:t>Szeliski, "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tourism: 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Exploring </a:t>
            </a:r>
            <a:r>
              <a:rPr sz="12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collections 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in </a:t>
            </a:r>
            <a:r>
              <a:rPr sz="12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3D</a:t>
            </a:r>
            <a:r>
              <a:rPr sz="1200" spc="35" dirty="0">
                <a:latin typeface="Arial Unicode MS"/>
                <a:cs typeface="Arial Unicode MS"/>
              </a:rPr>
              <a:t>," </a:t>
            </a:r>
            <a:r>
              <a:rPr sz="1200" spc="50" dirty="0">
                <a:latin typeface="Arial Unicode MS"/>
                <a:cs typeface="Arial Unicode MS"/>
              </a:rPr>
              <a:t>ACM  </a:t>
            </a:r>
            <a:r>
              <a:rPr sz="1200" spc="-25" dirty="0">
                <a:latin typeface="Arial Unicode MS"/>
                <a:cs typeface="Arial Unicode MS"/>
              </a:rPr>
              <a:t>Transactions </a:t>
            </a:r>
            <a:r>
              <a:rPr sz="1200" spc="15" dirty="0">
                <a:latin typeface="Arial Unicode MS"/>
                <a:cs typeface="Arial Unicode MS"/>
              </a:rPr>
              <a:t>on </a:t>
            </a:r>
            <a:r>
              <a:rPr sz="1200" spc="5" dirty="0">
                <a:latin typeface="Arial Unicode MS"/>
                <a:cs typeface="Arial Unicode MS"/>
              </a:rPr>
              <a:t>Graphics </a:t>
            </a:r>
            <a:r>
              <a:rPr sz="1200" spc="-15" dirty="0">
                <a:latin typeface="Arial Unicode MS"/>
                <a:cs typeface="Arial Unicode MS"/>
              </a:rPr>
              <a:t>(SIGGRAPH</a:t>
            </a:r>
            <a:r>
              <a:rPr sz="1200" spc="15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 Unicode MS"/>
                <a:cs typeface="Arial Unicode MS"/>
              </a:rPr>
              <a:t>Proceedings),2006,</a:t>
            </a:r>
            <a:endParaRPr sz="1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120178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740" y="5279813"/>
            <a:ext cx="5980430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i="1" spc="-7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（仿射摄像机） 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endParaRPr lang="en-US" altLang="zh-CN" sz="2400" baseline="-19097" dirty="0">
              <a:latin typeface="Times New Roman"/>
              <a:cs typeface="Times New Roman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84140" y="3445065"/>
              <a:ext cx="1409700" cy="9645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i="1" dirty="0">
                  <a:latin typeface="Times New Roman"/>
                  <a:cs typeface="Times New Roman"/>
                </a:rPr>
                <a:t>ij</a:t>
              </a:r>
              <a:endParaRPr sz="1600">
                <a:latin typeface="Times New Roman"/>
                <a:cs typeface="Times New Roman"/>
              </a:endParaRPr>
            </a:p>
            <a:p>
              <a:pPr marL="622300">
                <a:lnSpc>
                  <a:spcPct val="100000"/>
                </a:lnSpc>
                <a:spcBef>
                  <a:spcPts val="235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40" dirty="0">
                  <a:latin typeface="Arial Unicode MS"/>
                  <a:cs typeface="Arial Unicode MS"/>
                </a:rPr>
                <a:t>i</a:t>
              </a:r>
              <a:endParaRPr sz="1800">
                <a:latin typeface="Arial Unicode MS"/>
                <a:cs typeface="Arial Unicode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6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1181100" y="6096000"/>
            <a:ext cx="76200" cy="19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6900" y="6096000"/>
            <a:ext cx="76200" cy="19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6939" y="6367089"/>
            <a:ext cx="1293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放大率</a:t>
            </a:r>
            <a:endParaRPr sz="1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28600" y="2928958"/>
            <a:ext cx="8671560" cy="0"/>
          </a:xfrm>
          <a:custGeom>
            <a:avLst/>
            <a:gdLst/>
            <a:ahLst/>
            <a:cxnLst/>
            <a:rect l="l" t="t" r="r" b="b"/>
            <a:pathLst>
              <a:path w="8671560">
                <a:moveTo>
                  <a:pt x="0" y="0"/>
                </a:moveTo>
                <a:lnTo>
                  <a:pt x="8671364" y="0"/>
                </a:lnTo>
              </a:path>
            </a:pathLst>
          </a:custGeom>
          <a:ln w="45718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31140" y="38132"/>
            <a:ext cx="1449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透视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1140" y="2983674"/>
            <a:ext cx="768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仿射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533685" y="5653065"/>
            <a:ext cx="2074545" cy="1006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50"/>
              </a:lnSpc>
              <a:spcBef>
                <a:spcPts val="105"/>
              </a:spcBef>
              <a:tabLst>
                <a:tab pos="420370" algn="l"/>
                <a:tab pos="846455" algn="l"/>
                <a:tab pos="1122680" algn="l"/>
                <a:tab pos="1877695" algn="l"/>
              </a:tabLst>
            </a:pPr>
            <a:endParaRPr lang="en-US" sz="2000" b="1" dirty="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  <a:spcBef>
                <a:spcPts val="105"/>
              </a:spcBef>
              <a:tabLst>
                <a:tab pos="420370" algn="l"/>
                <a:tab pos="846455" algn="l"/>
                <a:tab pos="1122680" algn="l"/>
                <a:tab pos="1877695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909955">
              <a:lnSpc>
                <a:spcPct val="100000"/>
              </a:lnSpc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5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28600" y="437209"/>
                <a:ext cx="3850862" cy="1139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𝑀𝑋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7209"/>
                <a:ext cx="3850862" cy="11393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931229" y="685800"/>
                <a:ext cx="2873607" cy="106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29" y="685800"/>
                <a:ext cx="2873607" cy="10699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97490" y="1760656"/>
                <a:ext cx="2861745" cy="919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𝐸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sz="2400" dirty="0"/>
                            <m:t> 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0" y="1760656"/>
                <a:ext cx="2861745" cy="9192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941125" y="3394155"/>
                <a:ext cx="3728072" cy="1069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×3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×1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×3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125" y="3394155"/>
                <a:ext cx="3728072" cy="10699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31140" y="3401601"/>
                <a:ext cx="3850862" cy="1077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𝑀𝑋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" y="3401601"/>
                <a:ext cx="3850862" cy="107709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6368032" y="4478691"/>
                <a:ext cx="2416880" cy="1050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CN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32" y="4478691"/>
                <a:ext cx="2416880" cy="10502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0" y="5204410"/>
                <a:ext cx="7298665" cy="1312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𝐸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𝐸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4410"/>
                <a:ext cx="7298665" cy="131253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298665" y="5670116"/>
                <a:ext cx="1446102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𝐸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665" y="5670116"/>
                <a:ext cx="1446102" cy="100521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31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2349612" y="5203648"/>
            <a:ext cx="2799715" cy="622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900" b="1" spc="40" dirty="0">
                <a:latin typeface="Times New Roman"/>
                <a:cs typeface="Times New Roman"/>
              </a:rPr>
              <a:t>x</a:t>
            </a:r>
            <a:r>
              <a:rPr sz="3375" i="1" spc="60" baseline="-24691" dirty="0">
                <a:latin typeface="Times New Roman"/>
                <a:cs typeface="Times New Roman"/>
              </a:rPr>
              <a:t>ij</a:t>
            </a:r>
            <a:r>
              <a:rPr sz="3375" i="1" spc="172" baseline="-24691" dirty="0">
                <a:latin typeface="Times New Roman"/>
                <a:cs typeface="Times New Roman"/>
              </a:rPr>
              <a:t> </a:t>
            </a:r>
            <a:r>
              <a:rPr sz="3900" spc="0" dirty="0">
                <a:latin typeface="Symbol"/>
                <a:cs typeface="Symbol"/>
              </a:rPr>
              <a:t></a:t>
            </a:r>
            <a:r>
              <a:rPr sz="3900" spc="-190" dirty="0">
                <a:latin typeface="Times New Roman"/>
                <a:cs typeface="Times New Roman"/>
              </a:rPr>
              <a:t> </a:t>
            </a:r>
            <a:r>
              <a:rPr sz="3900" b="1" spc="75" dirty="0">
                <a:latin typeface="Times New Roman"/>
                <a:cs typeface="Times New Roman"/>
              </a:rPr>
              <a:t>A</a:t>
            </a:r>
            <a:r>
              <a:rPr sz="3375" i="1" spc="112" baseline="-24691" dirty="0">
                <a:latin typeface="Times New Roman"/>
                <a:cs typeface="Times New Roman"/>
              </a:rPr>
              <a:t>i</a:t>
            </a:r>
            <a:r>
              <a:rPr sz="3900" b="1" spc="75" dirty="0">
                <a:latin typeface="Times New Roman"/>
                <a:cs typeface="Times New Roman"/>
              </a:rPr>
              <a:t>X</a:t>
            </a:r>
            <a:r>
              <a:rPr sz="3900" b="1" spc="-500" dirty="0">
                <a:latin typeface="Times New Roman"/>
                <a:cs typeface="Times New Roman"/>
              </a:rPr>
              <a:t> </a:t>
            </a:r>
            <a:r>
              <a:rPr sz="3375" i="1" baseline="-24691" dirty="0">
                <a:latin typeface="Times New Roman"/>
                <a:cs typeface="Times New Roman"/>
              </a:rPr>
              <a:t>j </a:t>
            </a:r>
            <a:r>
              <a:rPr sz="3900" spc="0" dirty="0">
                <a:latin typeface="Symbol"/>
                <a:cs typeface="Symbol"/>
              </a:rPr>
              <a:t></a:t>
            </a:r>
            <a:r>
              <a:rPr sz="3900" spc="-385" dirty="0">
                <a:latin typeface="Times New Roman"/>
                <a:cs typeface="Times New Roman"/>
              </a:rPr>
              <a:t> </a:t>
            </a:r>
            <a:r>
              <a:rPr sz="3900" b="1" spc="35" dirty="0">
                <a:latin typeface="Times New Roman"/>
                <a:cs typeface="Times New Roman"/>
              </a:rPr>
              <a:t>b</a:t>
            </a:r>
            <a:r>
              <a:rPr sz="3375" i="1" spc="52" baseline="-24691" dirty="0">
                <a:latin typeface="Times New Roman"/>
                <a:cs typeface="Times New Roman"/>
              </a:rPr>
              <a:t>i</a:t>
            </a:r>
            <a:endParaRPr sz="3375" baseline="-2469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944178" y="92265"/>
            <a:ext cx="31553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100" dirty="0">
                <a:latin typeface="黑体" panose="02010609060101010101" pitchFamily="49" charset="-122"/>
                <a:ea typeface="黑体" panose="02010609060101010101" pitchFamily="49" charset="-122"/>
              </a:rPr>
              <a:t>仿射摄像机</a:t>
            </a:r>
            <a:endParaRPr spc="-2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2252" y="3144520"/>
            <a:ext cx="5728335" cy="176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2365" algn="r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Arial"/>
                <a:cs typeface="Arial"/>
              </a:rPr>
              <a:t>x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</a:t>
            </a:r>
          </a:p>
          <a:p>
            <a:pPr marR="5080" algn="r">
              <a:lnSpc>
                <a:spcPct val="100000"/>
              </a:lnSpc>
              <a:spcBef>
                <a:spcPts val="195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对于仿射情况（欧式空间中）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93139" y="1066800"/>
            <a:ext cx="5247006" cy="2971800"/>
            <a:chOff x="993139" y="1066800"/>
            <a:chExt cx="5247006" cy="2971800"/>
          </a:xfrm>
        </p:grpSpPr>
        <p:sp>
          <p:nvSpPr>
            <p:cNvPr id="2" name="object 2"/>
            <p:cNvSpPr/>
            <p:nvPr/>
          </p:nvSpPr>
          <p:spPr>
            <a:xfrm>
              <a:off x="2305843" y="1918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474243" y="1553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63837" y="2417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3837" y="2417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1200" y="1066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5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6537" y="2446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24100" y="1936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3612" y="1581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5869940" y="1240028"/>
              <a:ext cx="370205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b="1" spc="375" dirty="0">
                  <a:latin typeface="Arial"/>
                  <a:cs typeface="Arial"/>
                </a:rPr>
                <a:t>X</a:t>
              </a:r>
              <a:r>
                <a:rPr sz="2775" spc="75" baseline="-19519" dirty="0">
                  <a:latin typeface="Arial Unicode MS"/>
                  <a:cs typeface="Arial Unicode MS"/>
                </a:rPr>
                <a:t>j</a:t>
              </a:r>
              <a:endParaRPr sz="2775" baseline="-19519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29000" y="2743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95768" y="1866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76768" y="2400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38768" y="1562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30700" y="1816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3700" y="1511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349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050539" y="1391920"/>
              <a:ext cx="3536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Arial"/>
                  <a:cs typeface="Arial"/>
                </a:rPr>
                <a:t>x</a:t>
              </a:r>
              <a:r>
                <a:rPr sz="1600" spc="-5" dirty="0">
                  <a:latin typeface="Arial"/>
                  <a:cs typeface="Arial"/>
                </a:rPr>
                <a:t>1</a:t>
              </a:r>
              <a:r>
                <a:rPr sz="1600" dirty="0">
                  <a:latin typeface="Arial"/>
                  <a:cs typeface="Arial"/>
                </a:rPr>
                <a:t>j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993139" y="1700974"/>
              <a:ext cx="79248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0" dirty="0">
                  <a:latin typeface="Arial Unicode MS"/>
                  <a:cs typeface="Arial Unicode MS"/>
                </a:rPr>
                <a:t>Image</a:t>
              </a:r>
              <a:r>
                <a:rPr sz="1600" spc="-10" dirty="0">
                  <a:latin typeface="Arial Unicode MS"/>
                  <a:cs typeface="Arial Unicode MS"/>
                </a:rPr>
                <a:t> </a:t>
              </a:r>
              <a:r>
                <a:rPr sz="1600" spc="90" dirty="0">
                  <a:latin typeface="Arial Unicode MS"/>
                  <a:cs typeface="Arial Unicode MS"/>
                </a:rPr>
                <a:t>1</a:t>
              </a:r>
              <a:endParaRPr sz="1600">
                <a:latin typeface="Arial Unicode MS"/>
                <a:cs typeface="Arial Unicode M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44116" y="31742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6" y="4224"/>
                  </a:lnTo>
                  <a:lnTo>
                    <a:pt x="1859" y="14638"/>
                  </a:lnTo>
                  <a:lnTo>
                    <a:pt x="0" y="20587"/>
                  </a:lnTo>
                  <a:lnTo>
                    <a:pt x="1336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1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4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3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51" y="85142"/>
                  </a:lnTo>
                  <a:lnTo>
                    <a:pt x="86837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4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8" y="99548"/>
                  </a:lnTo>
                  <a:lnTo>
                    <a:pt x="134959" y="86196"/>
                  </a:lnTo>
                  <a:lnTo>
                    <a:pt x="132013" y="80737"/>
                  </a:lnTo>
                  <a:lnTo>
                    <a:pt x="121690" y="72334"/>
                  </a:lnTo>
                  <a:lnTo>
                    <a:pt x="115793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2" y="175022"/>
                  </a:lnTo>
                  <a:lnTo>
                    <a:pt x="178024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6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9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5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5" y="259391"/>
                  </a:lnTo>
                  <a:lnTo>
                    <a:pt x="280875" y="261176"/>
                  </a:lnTo>
                  <a:lnTo>
                    <a:pt x="294067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9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9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41340" y="54347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31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74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3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555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87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3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06843" y="5791200"/>
            <a:ext cx="355600" cy="384810"/>
          </a:xfrm>
          <a:custGeom>
            <a:avLst/>
            <a:gdLst/>
            <a:ahLst/>
            <a:cxnLst/>
            <a:rect l="l" t="t" r="r" b="b"/>
            <a:pathLst>
              <a:path w="355600" h="384810">
                <a:moveTo>
                  <a:pt x="355356" y="0"/>
                </a:moveTo>
                <a:lnTo>
                  <a:pt x="275668" y="30131"/>
                </a:lnTo>
                <a:lnTo>
                  <a:pt x="300159" y="52748"/>
                </a:lnTo>
                <a:lnTo>
                  <a:pt x="0" y="377768"/>
                </a:lnTo>
                <a:lnTo>
                  <a:pt x="6997" y="384231"/>
                </a:lnTo>
                <a:lnTo>
                  <a:pt x="307157" y="59211"/>
                </a:lnTo>
                <a:lnTo>
                  <a:pt x="338200" y="59211"/>
                </a:lnTo>
                <a:lnTo>
                  <a:pt x="355356" y="0"/>
                </a:lnTo>
                <a:close/>
              </a:path>
              <a:path w="355600" h="384810">
                <a:moveTo>
                  <a:pt x="338200" y="59211"/>
                </a:moveTo>
                <a:lnTo>
                  <a:pt x="307157" y="59211"/>
                </a:lnTo>
                <a:lnTo>
                  <a:pt x="331647" y="81829"/>
                </a:lnTo>
                <a:lnTo>
                  <a:pt x="338200" y="5921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2515" y="5791200"/>
            <a:ext cx="233045" cy="383540"/>
          </a:xfrm>
          <a:custGeom>
            <a:avLst/>
            <a:gdLst/>
            <a:ahLst/>
            <a:cxnLst/>
            <a:rect l="l" t="t" r="r" b="b"/>
            <a:pathLst>
              <a:path w="233045" h="383539">
                <a:moveTo>
                  <a:pt x="232684" y="0"/>
                </a:moveTo>
                <a:lnTo>
                  <a:pt x="160808" y="45738"/>
                </a:lnTo>
                <a:lnTo>
                  <a:pt x="189396" y="62890"/>
                </a:lnTo>
                <a:lnTo>
                  <a:pt x="0" y="378549"/>
                </a:lnTo>
                <a:lnTo>
                  <a:pt x="8168" y="383450"/>
                </a:lnTo>
                <a:lnTo>
                  <a:pt x="197563" y="67791"/>
                </a:lnTo>
                <a:lnTo>
                  <a:pt x="227469" y="67791"/>
                </a:lnTo>
                <a:lnTo>
                  <a:pt x="232684" y="0"/>
                </a:lnTo>
                <a:close/>
              </a:path>
              <a:path w="233045" h="383539">
                <a:moveTo>
                  <a:pt x="227469" y="67791"/>
                </a:moveTo>
                <a:lnTo>
                  <a:pt x="197563" y="67791"/>
                </a:lnTo>
                <a:lnTo>
                  <a:pt x="226150" y="84943"/>
                </a:lnTo>
                <a:lnTo>
                  <a:pt x="227469" y="6779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59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603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/>
          <p:cNvSpPr/>
          <p:nvPr/>
        </p:nvSpPr>
        <p:spPr>
          <a:xfrm>
            <a:off x="914400" y="5257800"/>
            <a:ext cx="6629400" cy="685800"/>
          </a:xfrm>
          <a:custGeom>
            <a:avLst/>
            <a:gdLst/>
            <a:ahLst/>
            <a:cxnLst/>
            <a:rect l="l" t="t" r="r" b="b"/>
            <a:pathLst>
              <a:path w="6629400" h="685800">
                <a:moveTo>
                  <a:pt x="0" y="685800"/>
                </a:moveTo>
                <a:lnTo>
                  <a:pt x="6629400" y="685800"/>
                </a:lnTo>
                <a:lnTo>
                  <a:pt x="6629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C00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98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2475</Words>
  <Application>Microsoft Macintosh PowerPoint</Application>
  <PresentationFormat>全屏显示(4:3)</PresentationFormat>
  <Paragraphs>645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Arial Unicode MS</vt:lpstr>
      <vt:lpstr>Calibri</vt:lpstr>
      <vt:lpstr>Cambria Math</vt:lpstr>
      <vt:lpstr>SimHei</vt:lpstr>
      <vt:lpstr>Symbol</vt:lpstr>
      <vt:lpstr>Times New Roman</vt:lpstr>
      <vt:lpstr>黑体</vt:lpstr>
      <vt:lpstr>宋体</vt:lpstr>
      <vt:lpstr>Arial</vt:lpstr>
      <vt:lpstr>Office Theme</vt:lpstr>
      <vt:lpstr>Lecture 6</vt:lpstr>
      <vt:lpstr>Lecture 6</vt:lpstr>
      <vt:lpstr>运动恢复结构问题</vt:lpstr>
      <vt:lpstr>运动恢复结构问题</vt:lpstr>
      <vt:lpstr>运动恢复结构问题</vt:lpstr>
      <vt:lpstr>Lecture 6</vt:lpstr>
      <vt:lpstr>仿射运动恢复结构 (更简单的问题)</vt:lpstr>
      <vt:lpstr>PowerPoint 演示文稿</vt:lpstr>
      <vt:lpstr>仿射摄像机</vt:lpstr>
      <vt:lpstr>仿射运动恢复结构问题</vt:lpstr>
      <vt:lpstr>仿射运动恢复结构问题</vt:lpstr>
      <vt:lpstr>因式分解法– Tomasi &amp; Kanade算法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因式分解法 – 因式分解</vt:lpstr>
      <vt:lpstr>因式分解法 – 因式分解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重构结果</vt:lpstr>
      <vt:lpstr>仿射歧义</vt:lpstr>
      <vt:lpstr>仿射歧义</vt:lpstr>
      <vt:lpstr>仿射歧义</vt:lpstr>
      <vt:lpstr>相似歧义</vt:lpstr>
      <vt:lpstr>PowerPoint 演示文稿</vt:lpstr>
      <vt:lpstr>解决相似歧义</vt:lpstr>
      <vt:lpstr>Lecture 6</vt:lpstr>
      <vt:lpstr>运动恢复结构问题</vt:lpstr>
      <vt:lpstr>运动恢复结构问题</vt:lpstr>
      <vt:lpstr>PowerPoint 演示文稿</vt:lpstr>
      <vt:lpstr>PowerPoint 演示文稿</vt:lpstr>
      <vt:lpstr>度量重构（更新）</vt:lpstr>
      <vt:lpstr>运动恢复结构问题</vt:lpstr>
      <vt:lpstr>运动恢复结构方法</vt:lpstr>
      <vt:lpstr>运动恢复结构方法</vt:lpstr>
      <vt:lpstr>运动恢复结构方法</vt:lpstr>
      <vt:lpstr>代数方法(两视图情况)</vt:lpstr>
      <vt:lpstr>PowerPoint 演示文稿</vt:lpstr>
      <vt:lpstr>代数方法(两视图情况)</vt:lpstr>
      <vt:lpstr>PowerPoint 演示文稿</vt:lpstr>
      <vt:lpstr>代数方法(两视图情况)</vt:lpstr>
      <vt:lpstr>叉积作为矩阵乘法</vt:lpstr>
      <vt:lpstr>代数方法(两视图情况)</vt:lpstr>
      <vt:lpstr>计算摄像机</vt:lpstr>
      <vt:lpstr>计算摄像机</vt:lpstr>
      <vt:lpstr>b的解释</vt:lpstr>
      <vt:lpstr>极几何约束[第5讲]</vt:lpstr>
      <vt:lpstr>b的解释</vt:lpstr>
      <vt:lpstr>代数方法(两视图情况)</vt:lpstr>
      <vt:lpstr>三角原理</vt:lpstr>
      <vt:lpstr>代数方法(N视图情况)</vt:lpstr>
      <vt:lpstr>运动恢复结构算法</vt:lpstr>
      <vt:lpstr>代数法与分解法的局限性</vt:lpstr>
      <vt:lpstr>运动恢复结构方法</vt:lpstr>
      <vt:lpstr>PowerPoint 演示文稿</vt:lpstr>
      <vt:lpstr>PowerPoint 演示文稿</vt:lpstr>
      <vt:lpstr>捆绑调整</vt:lpstr>
      <vt:lpstr>Lecture 6</vt:lpstr>
      <vt:lpstr>运动恢复结构问题</vt:lpstr>
      <vt:lpstr>建筑场景的增量重构</vt:lpstr>
      <vt:lpstr>重构场景与摄像机位姿</vt:lpstr>
      <vt:lpstr>场景图像与重构场景</vt:lpstr>
      <vt:lpstr>结果与应用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cp:lastModifiedBy>Microsoft Office 用户</cp:lastModifiedBy>
  <cp:revision>126</cp:revision>
  <dcterms:created xsi:type="dcterms:W3CDTF">2019-08-26T07:48:43Z</dcterms:created>
  <dcterms:modified xsi:type="dcterms:W3CDTF">2019-10-24T02:16:19Z</dcterms:modified>
</cp:coreProperties>
</file>